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60" r:id="rId2"/>
    <p:sldId id="261" r:id="rId3"/>
    <p:sldId id="305" r:id="rId4"/>
    <p:sldId id="306" r:id="rId5"/>
    <p:sldId id="433" r:id="rId6"/>
    <p:sldId id="434" r:id="rId7"/>
    <p:sldId id="435" r:id="rId8"/>
    <p:sldId id="307" r:id="rId9"/>
    <p:sldId id="308" r:id="rId10"/>
    <p:sldId id="309" r:id="rId11"/>
    <p:sldId id="310" r:id="rId12"/>
    <p:sldId id="467" r:id="rId13"/>
    <p:sldId id="468" r:id="rId14"/>
    <p:sldId id="312" r:id="rId15"/>
    <p:sldId id="436" r:id="rId16"/>
    <p:sldId id="437" r:id="rId17"/>
    <p:sldId id="317" r:id="rId18"/>
    <p:sldId id="316" r:id="rId19"/>
    <p:sldId id="321" r:id="rId20"/>
    <p:sldId id="320" r:id="rId21"/>
    <p:sldId id="319" r:id="rId22"/>
    <p:sldId id="471" r:id="rId23"/>
    <p:sldId id="473" r:id="rId24"/>
    <p:sldId id="349" r:id="rId25"/>
    <p:sldId id="323" r:id="rId26"/>
    <p:sldId id="326" r:id="rId27"/>
    <p:sldId id="325" r:id="rId28"/>
    <p:sldId id="324" r:id="rId29"/>
    <p:sldId id="327" r:id="rId30"/>
    <p:sldId id="328" r:id="rId31"/>
    <p:sldId id="330" r:id="rId32"/>
    <p:sldId id="333" r:id="rId33"/>
    <p:sldId id="337" r:id="rId34"/>
    <p:sldId id="343" r:id="rId35"/>
    <p:sldId id="331" r:id="rId36"/>
    <p:sldId id="335" r:id="rId37"/>
    <p:sldId id="334" r:id="rId38"/>
    <p:sldId id="441" r:id="rId39"/>
    <p:sldId id="339" r:id="rId40"/>
    <p:sldId id="440" r:id="rId41"/>
    <p:sldId id="342" r:id="rId42"/>
    <p:sldId id="341" r:id="rId43"/>
    <p:sldId id="340" r:id="rId44"/>
    <p:sldId id="438" r:id="rId45"/>
    <p:sldId id="373" r:id="rId46"/>
    <p:sldId id="374" r:id="rId47"/>
    <p:sldId id="402" r:id="rId48"/>
    <p:sldId id="378" r:id="rId49"/>
    <p:sldId id="376" r:id="rId50"/>
    <p:sldId id="422" r:id="rId51"/>
    <p:sldId id="377" r:id="rId52"/>
    <p:sldId id="423" r:id="rId53"/>
    <p:sldId id="383" r:id="rId54"/>
    <p:sldId id="403" r:id="rId55"/>
    <p:sldId id="385" r:id="rId56"/>
    <p:sldId id="386" r:id="rId57"/>
    <p:sldId id="404" r:id="rId58"/>
    <p:sldId id="406" r:id="rId59"/>
    <p:sldId id="405" r:id="rId60"/>
    <p:sldId id="407" r:id="rId61"/>
    <p:sldId id="387" r:id="rId62"/>
    <p:sldId id="409" r:id="rId63"/>
    <p:sldId id="410" r:id="rId64"/>
    <p:sldId id="456" r:id="rId65"/>
    <p:sldId id="457" r:id="rId66"/>
    <p:sldId id="424" r:id="rId67"/>
    <p:sldId id="390" r:id="rId68"/>
    <p:sldId id="459" r:id="rId69"/>
    <p:sldId id="412" r:id="rId70"/>
    <p:sldId id="411" r:id="rId71"/>
    <p:sldId id="415" r:id="rId72"/>
    <p:sldId id="460" r:id="rId73"/>
    <p:sldId id="417" r:id="rId74"/>
    <p:sldId id="416" r:id="rId75"/>
    <p:sldId id="421" r:id="rId76"/>
    <p:sldId id="461" r:id="rId77"/>
    <p:sldId id="462" r:id="rId78"/>
    <p:sldId id="418" r:id="rId79"/>
    <p:sldId id="419" r:id="rId80"/>
    <p:sldId id="463" r:id="rId81"/>
    <p:sldId id="420" r:id="rId82"/>
    <p:sldId id="464" r:id="rId83"/>
    <p:sldId id="465" r:id="rId84"/>
    <p:sldId id="466" r:id="rId85"/>
    <p:sldId id="391" r:id="rId86"/>
    <p:sldId id="443" r:id="rId87"/>
    <p:sldId id="444" r:id="rId88"/>
    <p:sldId id="445" r:id="rId89"/>
    <p:sldId id="446" r:id="rId90"/>
    <p:sldId id="447" r:id="rId91"/>
    <p:sldId id="448" r:id="rId92"/>
    <p:sldId id="452" r:id="rId93"/>
    <p:sldId id="449" r:id="rId94"/>
    <p:sldId id="450" r:id="rId95"/>
    <p:sldId id="453" r:id="rId96"/>
    <p:sldId id="454" r:id="rId97"/>
    <p:sldId id="455" r:id="rId98"/>
    <p:sldId id="442" r:id="rId9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7FAFF"/>
    <a:srgbClr val="92D050"/>
    <a:srgbClr val="A5A5A5"/>
    <a:srgbClr val="5B9BD5"/>
    <a:srgbClr val="F8CBAD"/>
    <a:srgbClr val="FFCC00"/>
    <a:srgbClr val="F5E4D0"/>
    <a:srgbClr val="BBE0E3"/>
    <a:srgbClr val="ACA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8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2F96D-D4BA-4B9A-8495-86B58C5F173B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3A347-1DBF-48C0-9A81-BBB76E38F7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011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09C9596-7B50-4625-98FA-A97465CA839A}" type="slidenum">
              <a:rPr lang="en-US" altLang="zh-CN" sz="1300" smtClean="0"/>
              <a:pPr>
                <a:spcBef>
                  <a:spcPct val="0"/>
                </a:spcBef>
              </a:pPr>
              <a:t>24</a:t>
            </a:fld>
            <a:endParaRPr lang="en-US" altLang="zh-CN" sz="13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9684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5C553AF-92A8-471A-867B-E37D28571EC2}" type="slidenum">
              <a:rPr lang="en-US" altLang="zh-CN" sz="1300" smtClean="0"/>
              <a:pPr>
                <a:spcBef>
                  <a:spcPct val="0"/>
                </a:spcBef>
              </a:pPr>
              <a:t>48</a:t>
            </a:fld>
            <a:endParaRPr lang="en-US" altLang="zh-CN" sz="130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8241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BC99379-84BF-4B24-9B52-FE2A08565330}" type="slidenum">
              <a:rPr lang="en-US" altLang="zh-CN" sz="1300" smtClean="0"/>
              <a:pPr>
                <a:spcBef>
                  <a:spcPct val="0"/>
                </a:spcBef>
              </a:pPr>
              <a:t>49</a:t>
            </a:fld>
            <a:endParaRPr lang="en-US" altLang="zh-CN" sz="130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66171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BC99379-84BF-4B24-9B52-FE2A08565330}" type="slidenum">
              <a:rPr lang="en-US" altLang="zh-CN" sz="1300" smtClean="0"/>
              <a:pPr>
                <a:spcBef>
                  <a:spcPct val="0"/>
                </a:spcBef>
              </a:pPr>
              <a:t>50</a:t>
            </a:fld>
            <a:endParaRPr lang="en-US" altLang="zh-CN" sz="130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74747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B208843-E4D8-4D37-82EC-EC66A7874539}" type="slidenum">
              <a:rPr lang="en-US" altLang="zh-CN" sz="1300" smtClean="0"/>
              <a:pPr>
                <a:spcBef>
                  <a:spcPct val="0"/>
                </a:spcBef>
              </a:pPr>
              <a:t>51</a:t>
            </a:fld>
            <a:endParaRPr lang="en-US" altLang="zh-CN" sz="130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0081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B208843-E4D8-4D37-82EC-EC66A7874539}" type="slidenum">
              <a:rPr lang="en-US" altLang="zh-CN" sz="1300" smtClean="0"/>
              <a:pPr>
                <a:spcBef>
                  <a:spcPct val="0"/>
                </a:spcBef>
              </a:pPr>
              <a:t>52</a:t>
            </a:fld>
            <a:endParaRPr lang="en-US" altLang="zh-CN" sz="130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093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167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27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00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606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621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6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746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43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004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962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095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12BF2-22B9-40E6-B921-2348B1E38F25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35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3" Type="http://schemas.openxmlformats.org/officeDocument/2006/relationships/slide" Target="slide15.xml"/><Relationship Id="rId7" Type="http://schemas.openxmlformats.org/officeDocument/2006/relationships/slide" Target="slide76.xm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2.xml"/><Relationship Id="rId5" Type="http://schemas.openxmlformats.org/officeDocument/2006/relationships/slide" Target="slide64.xml"/><Relationship Id="rId4" Type="http://schemas.openxmlformats.org/officeDocument/2006/relationships/slide" Target="slide4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3" Type="http://schemas.openxmlformats.org/officeDocument/2006/relationships/slide" Target="slide15.xml"/><Relationship Id="rId7" Type="http://schemas.openxmlformats.org/officeDocument/2006/relationships/slide" Target="slide76.xm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2.xml"/><Relationship Id="rId5" Type="http://schemas.openxmlformats.org/officeDocument/2006/relationships/slide" Target="slide64.xml"/><Relationship Id="rId4" Type="http://schemas.openxmlformats.org/officeDocument/2006/relationships/slide" Target="slide4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5.xml"/><Relationship Id="rId5" Type="http://schemas.openxmlformats.org/officeDocument/2006/relationships/slide" Target="slide9.xml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3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5" Type="http://schemas.openxmlformats.org/officeDocument/2006/relationships/slide" Target="slide1.xml"/><Relationship Id="rId4" Type="http://schemas.openxmlformats.org/officeDocument/2006/relationships/slide" Target="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3" Type="http://schemas.openxmlformats.org/officeDocument/2006/relationships/slide" Target="slide15.xml"/><Relationship Id="rId7" Type="http://schemas.openxmlformats.org/officeDocument/2006/relationships/slide" Target="slide76.xm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2.xml"/><Relationship Id="rId5" Type="http://schemas.openxmlformats.org/officeDocument/2006/relationships/slide" Target="slide64.xml"/><Relationship Id="rId4" Type="http://schemas.openxmlformats.org/officeDocument/2006/relationships/slide" Target="slide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" Target="slide8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8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3" Type="http://schemas.openxmlformats.org/officeDocument/2006/relationships/slide" Target="slide15.xml"/><Relationship Id="rId7" Type="http://schemas.openxmlformats.org/officeDocument/2006/relationships/slide" Target="slide76.xm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2.xml"/><Relationship Id="rId5" Type="http://schemas.openxmlformats.org/officeDocument/2006/relationships/slide" Target="slide64.xml"/><Relationship Id="rId4" Type="http://schemas.openxmlformats.org/officeDocument/2006/relationships/slide" Target="slide4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3" Type="http://schemas.openxmlformats.org/officeDocument/2006/relationships/slide" Target="slide15.xml"/><Relationship Id="rId7" Type="http://schemas.openxmlformats.org/officeDocument/2006/relationships/slide" Target="slide76.xm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2.xml"/><Relationship Id="rId5" Type="http://schemas.openxmlformats.org/officeDocument/2006/relationships/slide" Target="slide64.xml"/><Relationship Id="rId4" Type="http://schemas.openxmlformats.org/officeDocument/2006/relationships/slide" Target="slide4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3" Type="http://schemas.openxmlformats.org/officeDocument/2006/relationships/slide" Target="slide15.xml"/><Relationship Id="rId7" Type="http://schemas.openxmlformats.org/officeDocument/2006/relationships/slide" Target="slide76.xm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2.xml"/><Relationship Id="rId5" Type="http://schemas.openxmlformats.org/officeDocument/2006/relationships/slide" Target="slide64.xml"/><Relationship Id="rId4" Type="http://schemas.openxmlformats.org/officeDocument/2006/relationships/slide" Target="slide4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81.xml"/><Relationship Id="rId3" Type="http://schemas.openxmlformats.org/officeDocument/2006/relationships/slide" Target="slide15.xml"/><Relationship Id="rId7" Type="http://schemas.openxmlformats.org/officeDocument/2006/relationships/slide" Target="slide76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2.xml"/><Relationship Id="rId5" Type="http://schemas.openxmlformats.org/officeDocument/2006/relationships/slide" Target="slide64.xml"/><Relationship Id="rId4" Type="http://schemas.openxmlformats.org/officeDocument/2006/relationships/slide" Target="slide4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4" Type="http://schemas.openxmlformats.org/officeDocument/2006/relationships/slide" Target="slide5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" Target="slide4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905364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矩形 5"/>
          <p:cNvSpPr/>
          <p:nvPr/>
        </p:nvSpPr>
        <p:spPr>
          <a:xfrm>
            <a:off x="1613068" y="197478"/>
            <a:ext cx="61125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章 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AT89S51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单片机内部结构   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五边形 14"/>
          <p:cNvSpPr/>
          <p:nvPr/>
        </p:nvSpPr>
        <p:spPr bwMode="auto">
          <a:xfrm>
            <a:off x="1607449" y="1140581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2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2" action="ppaction://hlinksldjump"/>
              </a:rPr>
              <a:t>.1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2637803" y="1126296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内部</a:t>
            </a: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结构及引脚</a:t>
            </a: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五边形 16"/>
          <p:cNvSpPr/>
          <p:nvPr/>
        </p:nvSpPr>
        <p:spPr bwMode="auto">
          <a:xfrm>
            <a:off x="1593084" y="1871340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3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3" action="ppaction://hlinksldjump"/>
              </a:rPr>
              <a:t>.2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8" name="AutoShape 15"/>
          <p:cNvSpPr>
            <a:spLocks noChangeArrowheads="1"/>
          </p:cNvSpPr>
          <p:nvPr/>
        </p:nvSpPr>
        <p:spPr bwMode="auto">
          <a:xfrm>
            <a:off x="2637084" y="1894386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程序和数据存储器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五边形 18"/>
          <p:cNvSpPr/>
          <p:nvPr/>
        </p:nvSpPr>
        <p:spPr bwMode="auto">
          <a:xfrm>
            <a:off x="1593084" y="2677828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4" action="ppaction://hlinksldjump"/>
              </a:rPr>
              <a:t>2.3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20" name="AutoShape 15"/>
          <p:cNvSpPr>
            <a:spLocks noChangeArrowheads="1"/>
          </p:cNvSpPr>
          <p:nvPr/>
        </p:nvSpPr>
        <p:spPr bwMode="auto">
          <a:xfrm>
            <a:off x="2637084" y="2663543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并行</a:t>
            </a:r>
            <a:r>
              <a:rPr lang="en-US" altLang="zh-CN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I/O</a:t>
            </a: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口</a:t>
            </a:r>
          </a:p>
        </p:txBody>
      </p:sp>
      <p:sp>
        <p:nvSpPr>
          <p:cNvPr id="21" name="五边形 20"/>
          <p:cNvSpPr/>
          <p:nvPr/>
        </p:nvSpPr>
        <p:spPr bwMode="auto">
          <a:xfrm>
            <a:off x="1593084" y="3459086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5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5" action="ppaction://hlinksldjump"/>
              </a:rPr>
              <a:t>.4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22" name="AutoShape 15"/>
          <p:cNvSpPr>
            <a:spLocks noChangeArrowheads="1"/>
          </p:cNvSpPr>
          <p:nvPr/>
        </p:nvSpPr>
        <p:spPr bwMode="auto">
          <a:xfrm>
            <a:off x="2637084" y="3444801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、时钟电路与时序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五边形 13"/>
          <p:cNvSpPr/>
          <p:nvPr/>
        </p:nvSpPr>
        <p:spPr bwMode="auto">
          <a:xfrm>
            <a:off x="1605784" y="4241338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6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6" action="ppaction://hlinksldjump"/>
              </a:rPr>
              <a:t>.5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23" name="AutoShape 15"/>
          <p:cNvSpPr>
            <a:spLocks noChangeArrowheads="1"/>
          </p:cNvSpPr>
          <p:nvPr/>
        </p:nvSpPr>
        <p:spPr bwMode="auto">
          <a:xfrm>
            <a:off x="2649784" y="4227053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复位操作和复位电路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五边形 23"/>
          <p:cNvSpPr/>
          <p:nvPr/>
        </p:nvSpPr>
        <p:spPr bwMode="auto">
          <a:xfrm>
            <a:off x="1605784" y="5010874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7" action="ppaction://hlinksldjump"/>
              </a:rPr>
              <a:t>2.6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25" name="AutoShape 15"/>
          <p:cNvSpPr>
            <a:spLocks noChangeArrowheads="1"/>
          </p:cNvSpPr>
          <p:nvPr/>
        </p:nvSpPr>
        <p:spPr bwMode="auto">
          <a:xfrm>
            <a:off x="2649784" y="4996589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低功耗节电模式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五边形 25"/>
          <p:cNvSpPr/>
          <p:nvPr/>
        </p:nvSpPr>
        <p:spPr bwMode="auto">
          <a:xfrm>
            <a:off x="1604278" y="5778906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8" action="ppaction://hlinksldjump"/>
              </a:rPr>
              <a:t>2.7</a:t>
            </a:r>
            <a:endParaRPr lang="zh-CN" altLang="en-US" sz="3200" b="1" kern="0" dirty="0"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27" name="AutoShape 15"/>
          <p:cNvSpPr>
            <a:spLocks noChangeArrowheads="1"/>
          </p:cNvSpPr>
          <p:nvPr/>
        </p:nvSpPr>
        <p:spPr bwMode="auto">
          <a:xfrm>
            <a:off x="2648278" y="5764621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看门狗定时器的使用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390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2.1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内部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结构及引脚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354013" y="803362"/>
            <a:ext cx="8358187" cy="566986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ct val="60000"/>
              </a:spcBef>
              <a:buFontTx/>
              <a:buNone/>
            </a:pPr>
            <a:r>
              <a:rPr lang="en-US" altLang="zh-CN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、电源及时钟引脚（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个）</a:t>
            </a:r>
            <a:r>
              <a:rPr lang="en-US" altLang="zh-CN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Vcc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+5V, 40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脚）和</a:t>
            </a:r>
            <a:r>
              <a:rPr lang="en-US" altLang="zh-CN" sz="24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Vss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GND,  20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脚）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XTAL1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脚）、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XTAL2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两脚之间接入一个晶体振荡器，单片机就以此晶体的频率开始工作。其频率范围一般为：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0&lt; f ≤24MHz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。频率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越高，单片机的工作速度就越快，但功耗就要增加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ct val="10000"/>
              </a:spcBef>
              <a:buFontTx/>
              <a:buNone/>
            </a:pPr>
            <a:r>
              <a:rPr lang="en-US" altLang="zh-CN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、控制引脚（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个）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RST/</a:t>
            </a:r>
            <a:r>
              <a:rPr lang="en-US" altLang="zh-CN" sz="24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Vpd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9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脚）：复位信号输入，高电平有效。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①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在单片机上电开始工作时，必须在此引脚上有一个两个机器周期的高电平使单片机复位（外复位电路）。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② 另外当单片机掉电时，此引脚可以接入备用电源向单片 机内部的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供电，以防止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中的数据丢失。  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AutoShape 45"/>
          <p:cNvSpPr>
            <a:spLocks noChangeArrowheads="1"/>
          </p:cNvSpPr>
          <p:nvPr/>
        </p:nvSpPr>
        <p:spPr bwMode="auto">
          <a:xfrm>
            <a:off x="7168520" y="3190215"/>
            <a:ext cx="1891152" cy="929112"/>
          </a:xfrm>
          <a:prstGeom prst="cloudCallout">
            <a:avLst>
              <a:gd name="adj1" fmla="val -13412"/>
              <a:gd name="adj2" fmla="val 42560"/>
            </a:avLst>
          </a:prstGeom>
          <a:solidFill>
            <a:srgbClr val="CCFFFF"/>
          </a:solidFill>
          <a:ln w="9525">
            <a:solidFill>
              <a:srgbClr val="FF99F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00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为什么需要复位？</a:t>
            </a:r>
          </a:p>
        </p:txBody>
      </p:sp>
    </p:spTree>
    <p:extLst>
      <p:ext uri="{BB962C8B-B14F-4D97-AF65-F5344CB8AC3E}">
        <p14:creationId xmlns:p14="http://schemas.microsoft.com/office/powerpoint/2010/main" val="32984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2.1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内部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结构及引脚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15504" y="847725"/>
            <a:ext cx="8849110" cy="48133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FontTx/>
              <a:buNone/>
            </a:pP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/EA /</a:t>
            </a:r>
            <a:r>
              <a:rPr lang="en-US" altLang="zh-CN" sz="26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Vdd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脚）：允许访问片外</a:t>
            </a:r>
            <a:r>
              <a:rPr lang="en-US" altLang="zh-CN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ROM/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编程电源线</a:t>
            </a:r>
          </a:p>
          <a:p>
            <a:pPr>
              <a:lnSpc>
                <a:spcPct val="120000"/>
              </a:lnSpc>
              <a:spcBef>
                <a:spcPct val="40000"/>
              </a:spcBef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① 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外程序存储器访问允许控制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</a:p>
          <a:p>
            <a:pPr indent="171450">
              <a:lnSpc>
                <a:spcPct val="120000"/>
              </a:lnSpc>
              <a:spcBef>
                <a:spcPct val="40000"/>
              </a:spcBef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/EA=“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时：单片机使用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的程序存储器；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171450">
              <a:lnSpc>
                <a:spcPct val="120000"/>
              </a:lnSpc>
              <a:spcBef>
                <a:spcPct val="40000"/>
              </a:spcBef>
              <a:buFontTx/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/EA=“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时：单片机使用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的程序存储器。</a:t>
            </a:r>
          </a:p>
          <a:p>
            <a:pPr>
              <a:lnSpc>
                <a:spcPct val="120000"/>
              </a:lnSpc>
              <a:spcBef>
                <a:spcPct val="40000"/>
              </a:spcBef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但要特别注意：如果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EA=1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即使用单片机内部的程序存储器时，如果程序计数器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的值超过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0FFFH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时（对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8051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而言），单片机将自动转向外部程序存储器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1000H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开始的单元。</a:t>
            </a:r>
          </a:p>
        </p:txBody>
      </p:sp>
    </p:spTree>
    <p:extLst>
      <p:ext uri="{BB962C8B-B14F-4D97-AF65-F5344CB8AC3E}">
        <p14:creationId xmlns:p14="http://schemas.microsoft.com/office/powerpoint/2010/main" val="79453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2.1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内部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结构及引脚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15504" y="847725"/>
            <a:ext cx="8849110" cy="117475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FontTx/>
              <a:buNone/>
            </a:pP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/EA /</a:t>
            </a:r>
            <a:r>
              <a:rPr lang="en-US" altLang="zh-CN" sz="26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Vdd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脚）：允许访问片外</a:t>
            </a:r>
            <a:r>
              <a:rPr lang="en-US" altLang="zh-CN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ROM/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编程电源线</a:t>
            </a:r>
          </a:p>
          <a:p>
            <a:pPr>
              <a:lnSpc>
                <a:spcPct val="120000"/>
              </a:lnSpc>
              <a:spcBef>
                <a:spcPct val="40000"/>
              </a:spcBef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① 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外程序存储器访问允许控制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</a:p>
          <a:p>
            <a:pPr indent="171450">
              <a:lnSpc>
                <a:spcPct val="120000"/>
              </a:lnSpc>
              <a:spcBef>
                <a:spcPct val="40000"/>
              </a:spcBef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788672" y="4177584"/>
            <a:ext cx="792163" cy="1689100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片内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ROM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4K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(EA=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80460" y="2236072"/>
            <a:ext cx="3228975" cy="3805237"/>
          </a:xfrm>
          <a:prstGeom prst="rect">
            <a:avLst/>
          </a:prstGeom>
          <a:solidFill>
            <a:srgbClr val="808080">
              <a:alpha val="3098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kern="0" dirty="0" smtClean="0">
                <a:solidFill>
                  <a:srgbClr val="000000"/>
                </a:solidFill>
              </a:rPr>
              <a:t>AT89S51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单片机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5795272" y="2207497"/>
            <a:ext cx="795338" cy="3717925"/>
          </a:xfrm>
          <a:prstGeom prst="rect">
            <a:avLst/>
          </a:prstGeom>
          <a:solidFill>
            <a:srgbClr val="3366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片外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ROM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64K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EA=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或片内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溢出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034610" y="5557122"/>
            <a:ext cx="9001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000H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2990160" y="4052172"/>
            <a:ext cx="9826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FFFH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4971360" y="5606334"/>
            <a:ext cx="9001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0000H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4915797" y="2148759"/>
            <a:ext cx="9826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FFFFH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4944372" y="4236322"/>
            <a:ext cx="982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0FFFH</a:t>
            </a: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4991997" y="3983909"/>
            <a:ext cx="9826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1000H</a:t>
            </a:r>
          </a:p>
        </p:txBody>
      </p:sp>
      <p:sp>
        <p:nvSpPr>
          <p:cNvPr id="17" name="AutoShape 15"/>
          <p:cNvSpPr>
            <a:spLocks/>
          </p:cNvSpPr>
          <p:nvPr/>
        </p:nvSpPr>
        <p:spPr bwMode="auto">
          <a:xfrm>
            <a:off x="6684272" y="2166309"/>
            <a:ext cx="136525" cy="1951038"/>
          </a:xfrm>
          <a:prstGeom prst="rightBrace">
            <a:avLst>
              <a:gd name="adj1" fmla="val 119089"/>
              <a:gd name="adj2" fmla="val 50000"/>
            </a:avLst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V="1">
            <a:off x="4909447" y="4315697"/>
            <a:ext cx="0" cy="1425575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5796860" y="2209084"/>
            <a:ext cx="798512" cy="3717925"/>
          </a:xfrm>
          <a:prstGeom prst="rect">
            <a:avLst/>
          </a:prstGeom>
          <a:solidFill>
            <a:srgbClr val="3366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片外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ROM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64K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5795272" y="2156697"/>
            <a:ext cx="839788" cy="3776662"/>
          </a:xfrm>
          <a:prstGeom prst="rect">
            <a:avLst/>
          </a:prstGeom>
          <a:solidFill>
            <a:srgbClr val="99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片外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ROM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64K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1" kern="0" dirty="0">
              <a:solidFill>
                <a:srgbClr val="FF0000"/>
              </a:solidFill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EA=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或片内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溢出</a:t>
            </a: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3791847" y="4182347"/>
            <a:ext cx="792163" cy="1689100"/>
          </a:xfrm>
          <a:prstGeom prst="rect">
            <a:avLst/>
          </a:prstGeom>
          <a:solidFill>
            <a:srgbClr val="99CC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片内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ROM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4K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EA=1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 flipV="1">
            <a:off x="5279335" y="2328147"/>
            <a:ext cx="0" cy="1730375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>
            <a:off x="4888810" y="4225209"/>
            <a:ext cx="385762" cy="7938"/>
          </a:xfrm>
          <a:prstGeom prst="line">
            <a:avLst/>
          </a:prstGeom>
          <a:noFill/>
          <a:ln w="28575">
            <a:solidFill>
              <a:srgbClr val="0033CC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2.1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内部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结构及引脚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15504" y="847725"/>
            <a:ext cx="8849110" cy="48133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FontTx/>
              <a:buNone/>
            </a:pP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/EA /</a:t>
            </a:r>
            <a:r>
              <a:rPr lang="en-US" altLang="zh-CN" sz="26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Vdd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脚）：允许访问片外</a:t>
            </a:r>
            <a:r>
              <a:rPr lang="en-US" altLang="zh-CN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ROM/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编程电源线</a:t>
            </a:r>
          </a:p>
          <a:p>
            <a:pPr>
              <a:lnSpc>
                <a:spcPct val="120000"/>
              </a:lnSpc>
              <a:spcBef>
                <a:spcPct val="40000"/>
              </a:spcBef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① 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外程序存储器访问允许控制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</a:p>
          <a:p>
            <a:pPr indent="171450">
              <a:lnSpc>
                <a:spcPct val="120000"/>
              </a:lnSpc>
              <a:spcBef>
                <a:spcPct val="40000"/>
              </a:spcBef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/EA=“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时：单片机使用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的程序存储器；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171450">
              <a:lnSpc>
                <a:spcPct val="120000"/>
              </a:lnSpc>
              <a:spcBef>
                <a:spcPct val="40000"/>
              </a:spcBef>
              <a:buFontTx/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/EA=“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时：单片机使用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的程序存储器。</a:t>
            </a:r>
          </a:p>
          <a:p>
            <a:pPr>
              <a:lnSpc>
                <a:spcPct val="120000"/>
              </a:lnSpc>
              <a:spcBef>
                <a:spcPct val="40000"/>
              </a:spcBef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但要特别注意：如果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EA=1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即使用单片机内部的程序存储器时，如果程序计数器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的值超过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0FFFH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时（对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8051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而言），单片机将自动转向外部程序存储器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1000H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开始的单元。</a:t>
            </a:r>
          </a:p>
          <a:p>
            <a:pPr>
              <a:lnSpc>
                <a:spcPct val="120000"/>
              </a:lnSpc>
              <a:spcBef>
                <a:spcPct val="40000"/>
              </a:spcBef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② 对于早期的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EPROM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型的单片机，此脚还是用于写程序时，加入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21V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的编程电压。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732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2.1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内部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结构及引脚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23750" y="2543404"/>
            <a:ext cx="8505825" cy="2673490"/>
          </a:xfrm>
          <a:prstGeom prst="rect">
            <a:avLst/>
          </a:prstGeom>
          <a:noFill/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40000"/>
              </a:spcBef>
              <a:buFontTx/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/PSEN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脚）：</a:t>
            </a:r>
            <a:r>
              <a:rPr lang="zh-CN" altLang="en-US" sz="24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片外</a:t>
            </a:r>
            <a:r>
              <a:rPr lang="en-US" altLang="zh-CN" sz="24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ROM</a:t>
            </a:r>
            <a:r>
              <a:rPr lang="zh-CN" altLang="en-US" sz="2400" u="sng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的选通输出控制</a:t>
            </a:r>
            <a:endParaRPr lang="en-US" altLang="zh-CN" sz="2400" u="sng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40000"/>
              </a:spcBef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当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使用外部程序存储器时，此脚在一个机器周期内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产生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40000"/>
              </a:spcBef>
              <a:buFontTx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两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次负脉冲（访问外部数据存储器时，此信号无效）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u="sng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40000"/>
              </a:spcBef>
              <a:buFontTx/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ALE/PROG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脚）：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地址锁存允许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/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编程线</a:t>
            </a:r>
            <a:endParaRPr lang="zh-CN" altLang="en-US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① 可作为外部存储器低八位地址的锁存信号；不访问片外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数据存储器时以一个不变的频率（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fosc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/6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）周期性输出脉冲；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②</a:t>
            </a:r>
            <a:r>
              <a:rPr lang="zh-CN" altLang="en-US" sz="24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还是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EPROM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型单片机编程时编程输入脉冲。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33375" y="898905"/>
            <a:ext cx="85693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6000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控制引脚（</a:t>
            </a:r>
            <a:r>
              <a:rPr lang="en-US" altLang="zh-CN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个）</a:t>
            </a:r>
            <a:endParaRPr lang="zh-CN" alt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RST/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Vpd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脚）：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复位信号输入，高电平有效。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/EA / 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Vdd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脚）：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允许访问片外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ROM/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编程电源线</a:t>
            </a:r>
          </a:p>
        </p:txBody>
      </p:sp>
      <p:sp>
        <p:nvSpPr>
          <p:cNvPr id="8" name="Text Box 48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7478412" y="5695433"/>
            <a:ext cx="1038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引脚图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295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905364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1613068" y="197478"/>
            <a:ext cx="61125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章 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AT89S51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单片机内部结构   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五边形 19"/>
          <p:cNvSpPr/>
          <p:nvPr/>
        </p:nvSpPr>
        <p:spPr bwMode="auto">
          <a:xfrm>
            <a:off x="1607449" y="1140581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2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2" action="ppaction://hlinksldjump"/>
              </a:rPr>
              <a:t>.1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21" name="AutoShape 15"/>
          <p:cNvSpPr>
            <a:spLocks noChangeArrowheads="1"/>
          </p:cNvSpPr>
          <p:nvPr/>
        </p:nvSpPr>
        <p:spPr bwMode="auto">
          <a:xfrm>
            <a:off x="2637803" y="1126296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内部</a:t>
            </a: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结构及引脚</a:t>
            </a: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五边形 21"/>
          <p:cNvSpPr/>
          <p:nvPr/>
        </p:nvSpPr>
        <p:spPr bwMode="auto">
          <a:xfrm>
            <a:off x="1593084" y="1871340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3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3" action="ppaction://hlinksldjump"/>
              </a:rPr>
              <a:t>.2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23" name="AutoShape 15"/>
          <p:cNvSpPr>
            <a:spLocks noChangeArrowheads="1"/>
          </p:cNvSpPr>
          <p:nvPr/>
        </p:nvSpPr>
        <p:spPr bwMode="auto">
          <a:xfrm>
            <a:off x="2637084" y="1894386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程序和数据存储器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五边形 23"/>
          <p:cNvSpPr/>
          <p:nvPr/>
        </p:nvSpPr>
        <p:spPr bwMode="auto">
          <a:xfrm>
            <a:off x="1593084" y="2677828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4" action="ppaction://hlinksldjump"/>
              </a:rPr>
              <a:t>2.3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25" name="AutoShape 15"/>
          <p:cNvSpPr>
            <a:spLocks noChangeArrowheads="1"/>
          </p:cNvSpPr>
          <p:nvPr/>
        </p:nvSpPr>
        <p:spPr bwMode="auto">
          <a:xfrm>
            <a:off x="2637084" y="2663543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并行</a:t>
            </a:r>
            <a:r>
              <a:rPr lang="en-US" altLang="zh-CN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I/O</a:t>
            </a: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口</a:t>
            </a:r>
          </a:p>
        </p:txBody>
      </p:sp>
      <p:sp>
        <p:nvSpPr>
          <p:cNvPr id="26" name="五边形 25"/>
          <p:cNvSpPr/>
          <p:nvPr/>
        </p:nvSpPr>
        <p:spPr bwMode="auto">
          <a:xfrm>
            <a:off x="1593084" y="3459086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5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5" action="ppaction://hlinksldjump"/>
              </a:rPr>
              <a:t>.4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27" name="AutoShape 15"/>
          <p:cNvSpPr>
            <a:spLocks noChangeArrowheads="1"/>
          </p:cNvSpPr>
          <p:nvPr/>
        </p:nvSpPr>
        <p:spPr bwMode="auto">
          <a:xfrm>
            <a:off x="2637084" y="3444801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、时钟电路与时序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五边形 27"/>
          <p:cNvSpPr/>
          <p:nvPr/>
        </p:nvSpPr>
        <p:spPr bwMode="auto">
          <a:xfrm>
            <a:off x="1605784" y="4241338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6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6" action="ppaction://hlinksldjump"/>
              </a:rPr>
              <a:t>.5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29" name="AutoShape 15"/>
          <p:cNvSpPr>
            <a:spLocks noChangeArrowheads="1"/>
          </p:cNvSpPr>
          <p:nvPr/>
        </p:nvSpPr>
        <p:spPr bwMode="auto">
          <a:xfrm>
            <a:off x="2649784" y="4227053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复位操作和复位电路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五边形 29"/>
          <p:cNvSpPr/>
          <p:nvPr/>
        </p:nvSpPr>
        <p:spPr bwMode="auto">
          <a:xfrm>
            <a:off x="1605784" y="5010874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7" action="ppaction://hlinksldjump"/>
              </a:rPr>
              <a:t>2.6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31" name="AutoShape 15"/>
          <p:cNvSpPr>
            <a:spLocks noChangeArrowheads="1"/>
          </p:cNvSpPr>
          <p:nvPr/>
        </p:nvSpPr>
        <p:spPr bwMode="auto">
          <a:xfrm>
            <a:off x="2649784" y="4996589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低功耗节电模式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五边形 31"/>
          <p:cNvSpPr/>
          <p:nvPr/>
        </p:nvSpPr>
        <p:spPr bwMode="auto">
          <a:xfrm>
            <a:off x="1604278" y="5778906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8" action="ppaction://hlinksldjump"/>
              </a:rPr>
              <a:t>2.7</a:t>
            </a:r>
            <a:endParaRPr lang="zh-CN" altLang="en-US" sz="3200" b="1" kern="0" dirty="0"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33" name="AutoShape 15"/>
          <p:cNvSpPr>
            <a:spLocks noChangeArrowheads="1"/>
          </p:cNvSpPr>
          <p:nvPr/>
        </p:nvSpPr>
        <p:spPr bwMode="auto">
          <a:xfrm>
            <a:off x="2648278" y="5764621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看门狗定时器的使用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81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和数据存储器</a:t>
            </a:r>
          </a:p>
        </p:txBody>
      </p:sp>
      <p:sp>
        <p:nvSpPr>
          <p:cNvPr id="10" name="Rectangle 44"/>
          <p:cNvSpPr>
            <a:spLocks noChangeArrowheads="1"/>
          </p:cNvSpPr>
          <p:nvPr/>
        </p:nvSpPr>
        <p:spPr bwMode="auto">
          <a:xfrm>
            <a:off x="286646" y="792304"/>
            <a:ext cx="79930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None/>
            </a:pPr>
            <a:r>
              <a:rPr lang="en-US" altLang="zh-CN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2.2.1  AT89S51</a:t>
            </a:r>
            <a:r>
              <a:rPr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单片机存储器的配置特点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2505" y="1368566"/>
            <a:ext cx="92230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哈佛结构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，存储器空间可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划分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内部集成了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4KB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程序存储器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 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具有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的数据存储器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特殊功能寄存器区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外围部件的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扩数据和程序存储区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：可外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64K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ROM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16" y="3767977"/>
            <a:ext cx="7243028" cy="2901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916116" y="4417553"/>
            <a:ext cx="968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en-US" altLang="zh-CN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逻辑区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192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和数据存储器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88485" y="1485793"/>
            <a:ext cx="8280400" cy="4518025"/>
          </a:xfrm>
          <a:prstGeom prst="rect">
            <a:avLst/>
          </a:prstGeom>
          <a:noFill/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20000"/>
              </a:lnSpc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）程序存储器（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ROM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）是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只读存储器，用于存放程序、表格之类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的固定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常数。</a:t>
            </a:r>
          </a:p>
          <a:p>
            <a:pPr marL="609600" indent="-60960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单片机中：                                                   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/EA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时，系统执行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片内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ROM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中的程序；             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/EA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时，系统使用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片外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ROM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中的程序。</a:t>
            </a:r>
          </a:p>
          <a:p>
            <a:pPr marL="609600" indent="-60960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）无论是使用片内还是使用片外的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ROM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（即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EA=1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EA=0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其起始地址都是从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0000H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单元开始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，统一使用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code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定义，如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unsigned char code a[ ]={0x00,0x01}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44"/>
          <p:cNvSpPr>
            <a:spLocks noChangeArrowheads="1"/>
          </p:cNvSpPr>
          <p:nvPr/>
        </p:nvSpPr>
        <p:spPr bwMode="auto">
          <a:xfrm>
            <a:off x="295699" y="868582"/>
            <a:ext cx="79930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lang="en-US" altLang="zh-CN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2.2.2  </a:t>
            </a:r>
            <a:r>
              <a:rPr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关于程序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存储器（片内与片外）</a:t>
            </a:r>
          </a:p>
        </p:txBody>
      </p:sp>
    </p:spTree>
    <p:extLst>
      <p:ext uri="{BB962C8B-B14F-4D97-AF65-F5344CB8AC3E}">
        <p14:creationId xmlns:p14="http://schemas.microsoft.com/office/powerpoint/2010/main" val="88870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和数据存储器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79388" y="800100"/>
            <a:ext cx="8964612" cy="79216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）如果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/EA=1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（执行片内程序存储器中程序时）：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841875" y="3136299"/>
            <a:ext cx="793750" cy="2020888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None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841875" y="5157187"/>
            <a:ext cx="793750" cy="1368425"/>
          </a:xfrm>
          <a:prstGeom prst="rect">
            <a:avLst/>
          </a:prstGeom>
          <a:solidFill>
            <a:srgbClr val="99FFCC">
              <a:alpha val="5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None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113088" y="5063524"/>
            <a:ext cx="795337" cy="1296988"/>
          </a:xfrm>
          <a:prstGeom prst="rect">
            <a:avLst/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>
            <a:off x="3617913" y="3717324"/>
            <a:ext cx="1643062" cy="2593975"/>
          </a:xfrm>
          <a:custGeom>
            <a:avLst/>
            <a:gdLst>
              <a:gd name="T0" fmla="*/ 2147483646 w 1034"/>
              <a:gd name="T1" fmla="*/ 2147483646 h 1875"/>
              <a:gd name="T2" fmla="*/ 2147483646 w 1034"/>
              <a:gd name="T3" fmla="*/ 2147483646 h 1875"/>
              <a:gd name="T4" fmla="*/ 2147483646 w 1034"/>
              <a:gd name="T5" fmla="*/ 2147483646 h 1875"/>
              <a:gd name="T6" fmla="*/ 2147483646 w 1034"/>
              <a:gd name="T7" fmla="*/ 2147483646 h 1875"/>
              <a:gd name="T8" fmla="*/ 2147483646 w 1034"/>
              <a:gd name="T9" fmla="*/ 2147483646 h 1875"/>
              <a:gd name="T10" fmla="*/ 2147483646 w 1034"/>
              <a:gd name="T11" fmla="*/ 2147483646 h 1875"/>
              <a:gd name="T12" fmla="*/ 2147483646 w 1034"/>
              <a:gd name="T13" fmla="*/ 2147483646 h 18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34"/>
              <a:gd name="T22" fmla="*/ 0 h 1875"/>
              <a:gd name="T23" fmla="*/ 1034 w 1034"/>
              <a:gd name="T24" fmla="*/ 1875 h 18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34" h="1875">
                <a:moveTo>
                  <a:pt x="30" y="1875"/>
                </a:moveTo>
                <a:cubicBezTo>
                  <a:pt x="15" y="1606"/>
                  <a:pt x="0" y="1337"/>
                  <a:pt x="30" y="1194"/>
                </a:cubicBezTo>
                <a:cubicBezTo>
                  <a:pt x="60" y="1051"/>
                  <a:pt x="75" y="1043"/>
                  <a:pt x="211" y="1013"/>
                </a:cubicBezTo>
                <a:cubicBezTo>
                  <a:pt x="347" y="983"/>
                  <a:pt x="718" y="1028"/>
                  <a:pt x="846" y="1013"/>
                </a:cubicBezTo>
                <a:cubicBezTo>
                  <a:pt x="974" y="998"/>
                  <a:pt x="952" y="1065"/>
                  <a:pt x="982" y="922"/>
                </a:cubicBezTo>
                <a:cubicBezTo>
                  <a:pt x="1012" y="779"/>
                  <a:pt x="1020" y="302"/>
                  <a:pt x="1027" y="151"/>
                </a:cubicBezTo>
                <a:cubicBezTo>
                  <a:pt x="1034" y="0"/>
                  <a:pt x="1030" y="7"/>
                  <a:pt x="1027" y="15"/>
                </a:cubicBezTo>
              </a:path>
            </a:pathLst>
          </a:custGeom>
          <a:noFill/>
          <a:ln w="38100">
            <a:solidFill>
              <a:srgbClr val="0033CC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 flipH="1" flipV="1">
            <a:off x="5478463" y="3420462"/>
            <a:ext cx="12700" cy="303371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2465388" y="5063524"/>
            <a:ext cx="576262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0FFFH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0000H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4122738" y="5157187"/>
            <a:ext cx="64770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0FFFH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0000H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4138613" y="3099787"/>
            <a:ext cx="720725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FFFFH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1000H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977900" y="4404712"/>
            <a:ext cx="2881313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EA=1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ROM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</a:p>
        </p:txBody>
      </p:sp>
      <p:sp>
        <p:nvSpPr>
          <p:cNvPr id="16" name="Freeform 12"/>
          <p:cNvSpPr>
            <a:spLocks/>
          </p:cNvSpPr>
          <p:nvPr/>
        </p:nvSpPr>
        <p:spPr bwMode="auto">
          <a:xfrm>
            <a:off x="3149600" y="5134962"/>
            <a:ext cx="336550" cy="1152525"/>
          </a:xfrm>
          <a:custGeom>
            <a:avLst/>
            <a:gdLst>
              <a:gd name="T0" fmla="*/ 2147483646 w 212"/>
              <a:gd name="T1" fmla="*/ 2147483646 h 726"/>
              <a:gd name="T2" fmla="*/ 2147483646 w 212"/>
              <a:gd name="T3" fmla="*/ 2147483646 h 726"/>
              <a:gd name="T4" fmla="*/ 2147483646 w 212"/>
              <a:gd name="T5" fmla="*/ 2147483646 h 726"/>
              <a:gd name="T6" fmla="*/ 2147483646 w 212"/>
              <a:gd name="T7" fmla="*/ 2147483646 h 726"/>
              <a:gd name="T8" fmla="*/ 2147483646 w 212"/>
              <a:gd name="T9" fmla="*/ 2147483646 h 726"/>
              <a:gd name="T10" fmla="*/ 2147483646 w 212"/>
              <a:gd name="T11" fmla="*/ 2147483646 h 726"/>
              <a:gd name="T12" fmla="*/ 2147483646 w 212"/>
              <a:gd name="T13" fmla="*/ 2147483646 h 726"/>
              <a:gd name="T14" fmla="*/ 2147483646 w 212"/>
              <a:gd name="T15" fmla="*/ 2147483646 h 726"/>
              <a:gd name="T16" fmla="*/ 2147483646 w 212"/>
              <a:gd name="T17" fmla="*/ 2147483646 h 7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2"/>
              <a:gd name="T28" fmla="*/ 0 h 726"/>
              <a:gd name="T29" fmla="*/ 212 w 212"/>
              <a:gd name="T30" fmla="*/ 726 h 72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2" h="726">
                <a:moveTo>
                  <a:pt x="106" y="726"/>
                </a:moveTo>
                <a:cubicBezTo>
                  <a:pt x="144" y="710"/>
                  <a:pt x="182" y="695"/>
                  <a:pt x="197" y="635"/>
                </a:cubicBezTo>
                <a:cubicBezTo>
                  <a:pt x="212" y="575"/>
                  <a:pt x="197" y="446"/>
                  <a:pt x="197" y="363"/>
                </a:cubicBezTo>
                <a:cubicBezTo>
                  <a:pt x="197" y="280"/>
                  <a:pt x="212" y="189"/>
                  <a:pt x="197" y="136"/>
                </a:cubicBezTo>
                <a:cubicBezTo>
                  <a:pt x="182" y="83"/>
                  <a:pt x="136" y="52"/>
                  <a:pt x="106" y="45"/>
                </a:cubicBezTo>
                <a:cubicBezTo>
                  <a:pt x="76" y="38"/>
                  <a:pt x="30" y="0"/>
                  <a:pt x="15" y="91"/>
                </a:cubicBezTo>
                <a:cubicBezTo>
                  <a:pt x="0" y="182"/>
                  <a:pt x="8" y="515"/>
                  <a:pt x="15" y="590"/>
                </a:cubicBezTo>
                <a:cubicBezTo>
                  <a:pt x="22" y="665"/>
                  <a:pt x="60" y="537"/>
                  <a:pt x="60" y="544"/>
                </a:cubicBezTo>
                <a:cubicBezTo>
                  <a:pt x="60" y="551"/>
                  <a:pt x="37" y="593"/>
                  <a:pt x="15" y="635"/>
                </a:cubicBezTo>
              </a:path>
            </a:pathLst>
          </a:custGeom>
          <a:noFill/>
          <a:ln w="381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6040438" y="4553937"/>
            <a:ext cx="25273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片外程序存储器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（最大</a:t>
            </a: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64K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H="1">
            <a:off x="5819775" y="4998437"/>
            <a:ext cx="361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720725" y="5301649"/>
            <a:ext cx="172720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单片机内部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程序存储器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4K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2465388" y="5711224"/>
            <a:ext cx="503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747713" y="4330099"/>
            <a:ext cx="3340100" cy="2184400"/>
          </a:xfrm>
          <a:prstGeom prst="rect">
            <a:avLst/>
          </a:prstGeom>
          <a:noFill/>
          <a:ln w="9525">
            <a:solidFill>
              <a:srgbClr val="0033CC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None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395288" y="1195989"/>
            <a:ext cx="8240712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若程序计数器的指针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值超过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0FFFH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（设片内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ROM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容量为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4K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）时，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单片机就要自动地转向片外的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（尽管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EA=1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），且从片外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单元开始执行程序（此时：单片机是无法使用片外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0000H-0FFFH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单元）。</a:t>
            </a:r>
          </a:p>
        </p:txBody>
      </p:sp>
    </p:spTree>
    <p:extLst>
      <p:ext uri="{BB962C8B-B14F-4D97-AF65-F5344CB8AC3E}">
        <p14:creationId xmlns:p14="http://schemas.microsoft.com/office/powerpoint/2010/main" val="31302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和数据存储器</a:t>
            </a:r>
          </a:p>
        </p:txBody>
      </p:sp>
      <p:sp>
        <p:nvSpPr>
          <p:cNvPr id="6" name="Rectangle 22"/>
          <p:cNvSpPr>
            <a:spLocks noChangeArrowheads="1"/>
          </p:cNvSpPr>
          <p:nvPr/>
        </p:nvSpPr>
        <p:spPr bwMode="auto">
          <a:xfrm>
            <a:off x="5238750" y="2461352"/>
            <a:ext cx="793750" cy="2020888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None/>
            </a:pPr>
            <a:endParaRPr lang="zh-CN" altLang="en-US" sz="2400"/>
          </a:p>
        </p:txBody>
      </p:sp>
      <p:sp>
        <p:nvSpPr>
          <p:cNvPr id="7" name="Rectangle 23"/>
          <p:cNvSpPr>
            <a:spLocks noChangeArrowheads="1"/>
          </p:cNvSpPr>
          <p:nvPr/>
        </p:nvSpPr>
        <p:spPr bwMode="auto">
          <a:xfrm>
            <a:off x="5238750" y="4482240"/>
            <a:ext cx="793750" cy="1368425"/>
          </a:xfrm>
          <a:prstGeom prst="rect">
            <a:avLst/>
          </a:prstGeom>
          <a:solidFill>
            <a:srgbClr val="99FFCC">
              <a:alpha val="5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None/>
            </a:pPr>
            <a:endParaRPr lang="zh-CN" altLang="en-US" sz="2400"/>
          </a:p>
        </p:txBody>
      </p:sp>
      <p:sp>
        <p:nvSpPr>
          <p:cNvPr id="8" name="Rectangle 24"/>
          <p:cNvSpPr>
            <a:spLocks noChangeArrowheads="1"/>
          </p:cNvSpPr>
          <p:nvPr/>
        </p:nvSpPr>
        <p:spPr bwMode="auto">
          <a:xfrm>
            <a:off x="3509963" y="4388577"/>
            <a:ext cx="795337" cy="1296988"/>
          </a:xfrm>
          <a:prstGeom prst="rect">
            <a:avLst/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9" name="Freeform 25"/>
          <p:cNvSpPr>
            <a:spLocks/>
          </p:cNvSpPr>
          <p:nvPr/>
        </p:nvSpPr>
        <p:spPr bwMode="auto">
          <a:xfrm>
            <a:off x="4014788" y="3042377"/>
            <a:ext cx="1643062" cy="2593975"/>
          </a:xfrm>
          <a:custGeom>
            <a:avLst/>
            <a:gdLst>
              <a:gd name="T0" fmla="*/ 2147483646 w 1034"/>
              <a:gd name="T1" fmla="*/ 2147483646 h 1875"/>
              <a:gd name="T2" fmla="*/ 2147483646 w 1034"/>
              <a:gd name="T3" fmla="*/ 2147483646 h 1875"/>
              <a:gd name="T4" fmla="*/ 2147483646 w 1034"/>
              <a:gd name="T5" fmla="*/ 2147483646 h 1875"/>
              <a:gd name="T6" fmla="*/ 2147483646 w 1034"/>
              <a:gd name="T7" fmla="*/ 2147483646 h 1875"/>
              <a:gd name="T8" fmla="*/ 2147483646 w 1034"/>
              <a:gd name="T9" fmla="*/ 2147483646 h 1875"/>
              <a:gd name="T10" fmla="*/ 2147483646 w 1034"/>
              <a:gd name="T11" fmla="*/ 2147483646 h 1875"/>
              <a:gd name="T12" fmla="*/ 2147483646 w 1034"/>
              <a:gd name="T13" fmla="*/ 2147483646 h 18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34"/>
              <a:gd name="T22" fmla="*/ 0 h 1875"/>
              <a:gd name="T23" fmla="*/ 1034 w 1034"/>
              <a:gd name="T24" fmla="*/ 1875 h 18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34" h="1875">
                <a:moveTo>
                  <a:pt x="30" y="1875"/>
                </a:moveTo>
                <a:cubicBezTo>
                  <a:pt x="15" y="1606"/>
                  <a:pt x="0" y="1337"/>
                  <a:pt x="30" y="1194"/>
                </a:cubicBezTo>
                <a:cubicBezTo>
                  <a:pt x="60" y="1051"/>
                  <a:pt x="75" y="1043"/>
                  <a:pt x="211" y="1013"/>
                </a:cubicBezTo>
                <a:cubicBezTo>
                  <a:pt x="347" y="983"/>
                  <a:pt x="718" y="1028"/>
                  <a:pt x="846" y="1013"/>
                </a:cubicBezTo>
                <a:cubicBezTo>
                  <a:pt x="974" y="998"/>
                  <a:pt x="952" y="1065"/>
                  <a:pt x="982" y="922"/>
                </a:cubicBezTo>
                <a:cubicBezTo>
                  <a:pt x="1012" y="779"/>
                  <a:pt x="1020" y="302"/>
                  <a:pt x="1027" y="151"/>
                </a:cubicBezTo>
                <a:cubicBezTo>
                  <a:pt x="1034" y="0"/>
                  <a:pt x="1030" y="7"/>
                  <a:pt x="1027" y="15"/>
                </a:cubicBezTo>
              </a:path>
            </a:pathLst>
          </a:custGeom>
          <a:noFill/>
          <a:ln w="38100">
            <a:solidFill>
              <a:srgbClr val="0033CC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26"/>
          <p:cNvSpPr>
            <a:spLocks noChangeShapeType="1"/>
          </p:cNvSpPr>
          <p:nvPr/>
        </p:nvSpPr>
        <p:spPr bwMode="auto">
          <a:xfrm flipH="1" flipV="1">
            <a:off x="5875338" y="2745515"/>
            <a:ext cx="12700" cy="303371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Rectangle 27"/>
          <p:cNvSpPr>
            <a:spLocks noChangeArrowheads="1"/>
          </p:cNvSpPr>
          <p:nvPr/>
        </p:nvSpPr>
        <p:spPr bwMode="auto">
          <a:xfrm>
            <a:off x="2862263" y="4388577"/>
            <a:ext cx="576262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400"/>
              <a:t>0FFFH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/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/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/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400"/>
              <a:t>0000H</a:t>
            </a:r>
          </a:p>
        </p:txBody>
      </p:sp>
      <p:sp>
        <p:nvSpPr>
          <p:cNvPr id="12" name="Rectangle 28"/>
          <p:cNvSpPr>
            <a:spLocks noChangeArrowheads="1"/>
          </p:cNvSpPr>
          <p:nvPr/>
        </p:nvSpPr>
        <p:spPr bwMode="auto">
          <a:xfrm>
            <a:off x="4519613" y="4482240"/>
            <a:ext cx="64770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400"/>
              <a:t>0FFFH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/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/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/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400"/>
              <a:t>0000H</a:t>
            </a:r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535488" y="2424840"/>
            <a:ext cx="720725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400"/>
              <a:t>FFFFH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/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/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/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/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/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/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14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0000"/>
                </a:solidFill>
              </a:rPr>
              <a:t>1000H</a:t>
            </a:r>
          </a:p>
        </p:txBody>
      </p:sp>
      <p:sp>
        <p:nvSpPr>
          <p:cNvPr id="14" name="Rectangle 30"/>
          <p:cNvSpPr>
            <a:spLocks noChangeArrowheads="1"/>
          </p:cNvSpPr>
          <p:nvPr/>
        </p:nvSpPr>
        <p:spPr bwMode="auto">
          <a:xfrm>
            <a:off x="1374775" y="3729765"/>
            <a:ext cx="2881313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EA=1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ROM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</a:p>
        </p:txBody>
      </p:sp>
      <p:sp>
        <p:nvSpPr>
          <p:cNvPr id="15" name="Freeform 31"/>
          <p:cNvSpPr>
            <a:spLocks/>
          </p:cNvSpPr>
          <p:nvPr/>
        </p:nvSpPr>
        <p:spPr bwMode="auto">
          <a:xfrm>
            <a:off x="3546475" y="4460015"/>
            <a:ext cx="336550" cy="1152525"/>
          </a:xfrm>
          <a:custGeom>
            <a:avLst/>
            <a:gdLst>
              <a:gd name="T0" fmla="*/ 2147483646 w 212"/>
              <a:gd name="T1" fmla="*/ 2147483646 h 726"/>
              <a:gd name="T2" fmla="*/ 2147483646 w 212"/>
              <a:gd name="T3" fmla="*/ 2147483646 h 726"/>
              <a:gd name="T4" fmla="*/ 2147483646 w 212"/>
              <a:gd name="T5" fmla="*/ 2147483646 h 726"/>
              <a:gd name="T6" fmla="*/ 2147483646 w 212"/>
              <a:gd name="T7" fmla="*/ 2147483646 h 726"/>
              <a:gd name="T8" fmla="*/ 2147483646 w 212"/>
              <a:gd name="T9" fmla="*/ 2147483646 h 726"/>
              <a:gd name="T10" fmla="*/ 2147483646 w 212"/>
              <a:gd name="T11" fmla="*/ 2147483646 h 726"/>
              <a:gd name="T12" fmla="*/ 2147483646 w 212"/>
              <a:gd name="T13" fmla="*/ 2147483646 h 726"/>
              <a:gd name="T14" fmla="*/ 2147483646 w 212"/>
              <a:gd name="T15" fmla="*/ 2147483646 h 726"/>
              <a:gd name="T16" fmla="*/ 2147483646 w 212"/>
              <a:gd name="T17" fmla="*/ 2147483646 h 7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2"/>
              <a:gd name="T28" fmla="*/ 0 h 726"/>
              <a:gd name="T29" fmla="*/ 212 w 212"/>
              <a:gd name="T30" fmla="*/ 726 h 72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2" h="726">
                <a:moveTo>
                  <a:pt x="106" y="726"/>
                </a:moveTo>
                <a:cubicBezTo>
                  <a:pt x="144" y="710"/>
                  <a:pt x="182" y="695"/>
                  <a:pt x="197" y="635"/>
                </a:cubicBezTo>
                <a:cubicBezTo>
                  <a:pt x="212" y="575"/>
                  <a:pt x="197" y="446"/>
                  <a:pt x="197" y="363"/>
                </a:cubicBezTo>
                <a:cubicBezTo>
                  <a:pt x="197" y="280"/>
                  <a:pt x="212" y="189"/>
                  <a:pt x="197" y="136"/>
                </a:cubicBezTo>
                <a:cubicBezTo>
                  <a:pt x="182" y="83"/>
                  <a:pt x="136" y="52"/>
                  <a:pt x="106" y="45"/>
                </a:cubicBezTo>
                <a:cubicBezTo>
                  <a:pt x="76" y="38"/>
                  <a:pt x="30" y="0"/>
                  <a:pt x="15" y="91"/>
                </a:cubicBezTo>
                <a:cubicBezTo>
                  <a:pt x="0" y="182"/>
                  <a:pt x="8" y="515"/>
                  <a:pt x="15" y="590"/>
                </a:cubicBezTo>
                <a:cubicBezTo>
                  <a:pt x="22" y="665"/>
                  <a:pt x="60" y="537"/>
                  <a:pt x="60" y="544"/>
                </a:cubicBezTo>
                <a:cubicBezTo>
                  <a:pt x="60" y="551"/>
                  <a:pt x="37" y="593"/>
                  <a:pt x="15" y="635"/>
                </a:cubicBezTo>
              </a:path>
            </a:pathLst>
          </a:custGeom>
          <a:noFill/>
          <a:ln w="381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6437313" y="3878990"/>
            <a:ext cx="25273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片外程序存储器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（最大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7" name="Line 33"/>
          <p:cNvSpPr>
            <a:spLocks noChangeShapeType="1"/>
          </p:cNvSpPr>
          <p:nvPr/>
        </p:nvSpPr>
        <p:spPr bwMode="auto">
          <a:xfrm flipH="1">
            <a:off x="6216650" y="4323490"/>
            <a:ext cx="361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34"/>
          <p:cNvSpPr>
            <a:spLocks noChangeArrowheads="1"/>
          </p:cNvSpPr>
          <p:nvPr/>
        </p:nvSpPr>
        <p:spPr bwMode="auto">
          <a:xfrm>
            <a:off x="1117600" y="4626702"/>
            <a:ext cx="172720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单片机内部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程序存储器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4K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9" name="Line 35"/>
          <p:cNvSpPr>
            <a:spLocks noChangeShapeType="1"/>
          </p:cNvSpPr>
          <p:nvPr/>
        </p:nvSpPr>
        <p:spPr bwMode="auto">
          <a:xfrm>
            <a:off x="2862263" y="5036277"/>
            <a:ext cx="503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Rectangle 36"/>
          <p:cNvSpPr>
            <a:spLocks noChangeArrowheads="1"/>
          </p:cNvSpPr>
          <p:nvPr/>
        </p:nvSpPr>
        <p:spPr bwMode="auto">
          <a:xfrm>
            <a:off x="1144588" y="3655152"/>
            <a:ext cx="3340100" cy="2184400"/>
          </a:xfrm>
          <a:prstGeom prst="rect">
            <a:avLst/>
          </a:prstGeom>
          <a:noFill/>
          <a:ln w="9525">
            <a:solidFill>
              <a:srgbClr val="0033CC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None/>
            </a:pPr>
            <a:endParaRPr lang="zh-CN" altLang="en-US" sz="2400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1733550" y="6089905"/>
            <a:ext cx="5502275" cy="52863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一种便于程序加密的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ROM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使用方案</a:t>
            </a:r>
            <a:endParaRPr lang="zh-CN" altLang="en-US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431800" y="1097690"/>
            <a:ext cx="8135938" cy="143986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Tx/>
              <a:buNone/>
            </a:pP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）当程序太大，必须使用外部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ROM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时的一种设定方法：</a:t>
            </a:r>
          </a:p>
          <a:p>
            <a:pPr marL="0" indent="0">
              <a:lnSpc>
                <a:spcPct val="120000"/>
              </a:lnSpc>
              <a:spcBef>
                <a:spcPct val="10000"/>
              </a:spcBef>
              <a:buFontTx/>
              <a:buNone/>
            </a:pPr>
            <a:r>
              <a:rPr lang="zh-CN" altLang="en-US" sz="2400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/EA=1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，程序从内部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4K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开始，然后自动转向外部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ROM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1000H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开始的单元。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7454900" y="5618890"/>
            <a:ext cx="9636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zh-CN" sz="2000" b="0"/>
          </a:p>
        </p:txBody>
      </p:sp>
      <p:sp>
        <p:nvSpPr>
          <p:cNvPr id="24" name="AutoShape 19"/>
          <p:cNvSpPr>
            <a:spLocks noChangeArrowheads="1"/>
          </p:cNvSpPr>
          <p:nvPr/>
        </p:nvSpPr>
        <p:spPr bwMode="auto">
          <a:xfrm>
            <a:off x="2700338" y="3185252"/>
            <a:ext cx="1181100" cy="355600"/>
          </a:xfrm>
          <a:prstGeom prst="wedgeRectCallout">
            <a:avLst>
              <a:gd name="adj1" fmla="val 60079"/>
              <a:gd name="adj2" fmla="val 312056"/>
            </a:avLst>
          </a:prstGeom>
          <a:solidFill>
            <a:srgbClr val="ACA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6000" tIns="10800" rIns="36000" bIns="108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dirty="0"/>
              <a:t>可以加密</a:t>
            </a:r>
          </a:p>
        </p:txBody>
      </p:sp>
      <p:sp>
        <p:nvSpPr>
          <p:cNvPr id="25" name="AutoShape 20"/>
          <p:cNvSpPr>
            <a:spLocks noChangeArrowheads="1"/>
          </p:cNvSpPr>
          <p:nvPr/>
        </p:nvSpPr>
        <p:spPr bwMode="auto">
          <a:xfrm>
            <a:off x="6372225" y="2577240"/>
            <a:ext cx="1181100" cy="355600"/>
          </a:xfrm>
          <a:prstGeom prst="wedgeRectCallout">
            <a:avLst>
              <a:gd name="adj1" fmla="val -84407"/>
              <a:gd name="adj2" fmla="val 175894"/>
            </a:avLst>
          </a:prstGeom>
          <a:solidFill>
            <a:srgbClr val="ACA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6000" tIns="10800" rIns="36000" bIns="108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dirty="0"/>
              <a:t>无法加密</a:t>
            </a:r>
          </a:p>
        </p:txBody>
      </p:sp>
    </p:spTree>
    <p:extLst>
      <p:ext uri="{BB962C8B-B14F-4D97-AF65-F5344CB8AC3E}">
        <p14:creationId xmlns:p14="http://schemas.microsoft.com/office/powerpoint/2010/main" val="212580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91159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46808" y="133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2.1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内部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结构及引脚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44"/>
          <p:cNvSpPr>
            <a:spLocks noChangeArrowheads="1"/>
          </p:cNvSpPr>
          <p:nvPr/>
        </p:nvSpPr>
        <p:spPr bwMode="auto">
          <a:xfrm>
            <a:off x="286646" y="854833"/>
            <a:ext cx="79930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None/>
            </a:pPr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.1.1  </a:t>
            </a:r>
            <a:r>
              <a:rPr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内部结构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42"/>
          <p:cNvSpPr>
            <a:spLocks noChangeArrowheads="1"/>
          </p:cNvSpPr>
          <p:nvPr/>
        </p:nvSpPr>
        <p:spPr bwMode="auto">
          <a:xfrm>
            <a:off x="406139" y="5289741"/>
            <a:ext cx="8389938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AT89S51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单片机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中，一般包含有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、程序存储器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、数据存储器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端口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串行口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中断系统</a:t>
            </a:r>
            <a:r>
              <a:rPr lang="zh-CN" altLang="en-US" sz="20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看门狗定时器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；在高档单片机中还包含了通用机所没有的一些特殊的电路模块（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A/D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D/A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PWM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等）。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142719" y="1431095"/>
            <a:ext cx="6280916" cy="3822434"/>
            <a:chOff x="1142719" y="1485573"/>
            <a:chExt cx="6280916" cy="3822434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42719" y="1485573"/>
              <a:ext cx="6280916" cy="3822434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4077279" y="2502966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内部</a:t>
              </a:r>
              <a:r>
                <a:rPr lang="zh-CN" altLang="en-US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总线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文本框 11">
            <a:hlinkClick r:id="rId4" action="ppaction://hlinksldjump"/>
          </p:cNvPr>
          <p:cNvSpPr txBox="1"/>
          <p:nvPr/>
        </p:nvSpPr>
        <p:spPr>
          <a:xfrm>
            <a:off x="7765170" y="1553819"/>
            <a:ext cx="97658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引脚图</a:t>
            </a:r>
          </a:p>
        </p:txBody>
      </p:sp>
      <p:sp>
        <p:nvSpPr>
          <p:cNvPr id="8" name="矩形 7"/>
          <p:cNvSpPr/>
          <p:nvPr/>
        </p:nvSpPr>
        <p:spPr>
          <a:xfrm>
            <a:off x="4101219" y="3022096"/>
            <a:ext cx="2263368" cy="134167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4653482" y="2679827"/>
            <a:ext cx="23293" cy="13481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hlinkClick r:id="rId5" action="ppaction://hlinksldjump"/>
          </p:cNvPr>
          <p:cNvSpPr txBox="1"/>
          <p:nvPr/>
        </p:nvSpPr>
        <p:spPr>
          <a:xfrm>
            <a:off x="7765171" y="2048379"/>
            <a:ext cx="976588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P3</a:t>
            </a:r>
            <a:r>
              <a:rPr lang="zh-CN" altLang="en-US" b="1" dirty="0" smtClean="0"/>
              <a:t>口</a:t>
            </a:r>
            <a:endParaRPr lang="zh-CN" altLang="en-US" b="1" dirty="0"/>
          </a:p>
        </p:txBody>
      </p:sp>
      <p:sp>
        <p:nvSpPr>
          <p:cNvPr id="19" name="文本框 18">
            <a:hlinkClick r:id="rId6" action="ppaction://hlinksldjump"/>
          </p:cNvPr>
          <p:cNvSpPr txBox="1"/>
          <p:nvPr/>
        </p:nvSpPr>
        <p:spPr>
          <a:xfrm>
            <a:off x="7765171" y="2542939"/>
            <a:ext cx="976588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I/O</a:t>
            </a:r>
            <a:r>
              <a:rPr lang="zh-CN" altLang="en-US" b="1" dirty="0" smtClean="0"/>
              <a:t>口</a:t>
            </a:r>
            <a:endParaRPr lang="zh-CN" altLang="en-US" b="1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1584348" y="2417711"/>
            <a:ext cx="3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582842" y="2687804"/>
            <a:ext cx="3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125606" y="2239006"/>
            <a:ext cx="70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CC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2719" y="2491009"/>
            <a:ext cx="70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64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和数据存储器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11134" y="1103296"/>
            <a:ext cx="6732587" cy="59055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）程序存储器六个特殊的单元：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97915" y="1861007"/>
            <a:ext cx="7770812" cy="403227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30000"/>
              </a:spcBef>
              <a:buFontTx/>
              <a:buNone/>
            </a:pPr>
            <a:r>
              <a:rPr lang="en-US" altLang="zh-CN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在程序存储器中，以下六个单元是专用的（熟记）</a:t>
            </a:r>
            <a:r>
              <a:rPr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 smtClean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60000"/>
              </a:spcBef>
              <a:buFontTx/>
              <a:buNone/>
            </a:pP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0000H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上电</a:t>
            </a:r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复位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时程序计数器</a:t>
            </a:r>
            <a:r>
              <a:rPr lang="en-US" altLang="zh-CN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指向的单元；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en-US" altLang="zh-CN" sz="2400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0003H</a:t>
            </a:r>
            <a:r>
              <a:rPr lang="zh-CN" altLang="en-US" sz="2400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外部中断</a:t>
            </a:r>
            <a:r>
              <a:rPr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/INT0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的入口地址；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000BH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单元：定时器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的溢出中断入口地址；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en-US" altLang="zh-CN" sz="2400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0013H</a:t>
            </a:r>
            <a:r>
              <a:rPr lang="zh-CN" altLang="en-US" sz="2400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外部中断</a:t>
            </a:r>
            <a:r>
              <a:rPr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/INT1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的入口地址；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001BH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单元：定时器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的溢出中断入口地址；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en-US" altLang="zh-CN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0023H</a:t>
            </a:r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单元：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串行口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接收、传送的中断入口地址。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5"/>
          <p:cNvSpPr>
            <a:spLocks/>
          </p:cNvSpPr>
          <p:nvPr/>
        </p:nvSpPr>
        <p:spPr bwMode="auto">
          <a:xfrm>
            <a:off x="7597177" y="2905581"/>
            <a:ext cx="406400" cy="1970087"/>
          </a:xfrm>
          <a:prstGeom prst="rightBrace">
            <a:avLst>
              <a:gd name="adj1" fmla="val 40397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None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82165" y="5326518"/>
            <a:ext cx="5157181" cy="492443"/>
          </a:xfrm>
          <a:prstGeom prst="rect">
            <a:avLst/>
          </a:prstGeom>
          <a:solidFill>
            <a:srgbClr val="99CC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609600" indent="-609600" eaLnBrk="1" hangingPunct="1"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en-US" altLang="zh-CN" sz="2600" dirty="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600" dirty="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个中断源入口地址</a:t>
            </a:r>
            <a:r>
              <a:rPr lang="en-US" altLang="zh-CN" sz="2600" dirty="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r>
              <a:rPr lang="zh-CN" altLang="en-US" sz="2600" dirty="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个复位地址</a:t>
            </a:r>
          </a:p>
        </p:txBody>
      </p:sp>
    </p:spTree>
    <p:extLst>
      <p:ext uri="{BB962C8B-B14F-4D97-AF65-F5344CB8AC3E}">
        <p14:creationId xmlns:p14="http://schemas.microsoft.com/office/powerpoint/2010/main" val="303116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和数据存储器</a:t>
            </a:r>
          </a:p>
        </p:txBody>
      </p:sp>
      <p:sp>
        <p:nvSpPr>
          <p:cNvPr id="90" name="Rectangle 3"/>
          <p:cNvSpPr>
            <a:spLocks noChangeArrowheads="1"/>
          </p:cNvSpPr>
          <p:nvPr/>
        </p:nvSpPr>
        <p:spPr bwMode="auto">
          <a:xfrm>
            <a:off x="5681663" y="2015224"/>
            <a:ext cx="935037" cy="3744912"/>
          </a:xfrm>
          <a:prstGeom prst="rect">
            <a:avLst/>
          </a:prstGeom>
          <a:solidFill>
            <a:srgbClr val="CCE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800" b="1" i="0" u="none" strike="noStrike" kern="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A15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A14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: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: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A8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A7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O7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: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endParaRPr kumimoji="0" lang="en-US" altLang="zh-CN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   :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A0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O0</a:t>
            </a: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OE</a:t>
            </a:r>
          </a:p>
        </p:txBody>
      </p:sp>
      <p:sp>
        <p:nvSpPr>
          <p:cNvPr id="91" name="Line 4"/>
          <p:cNvSpPr>
            <a:spLocks noChangeShapeType="1"/>
          </p:cNvSpPr>
          <p:nvPr/>
        </p:nvSpPr>
        <p:spPr bwMode="auto">
          <a:xfrm>
            <a:off x="1936750" y="4823511"/>
            <a:ext cx="18716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2" name="Line 5"/>
          <p:cNvSpPr>
            <a:spLocks noChangeShapeType="1"/>
          </p:cNvSpPr>
          <p:nvPr/>
        </p:nvSpPr>
        <p:spPr bwMode="auto">
          <a:xfrm>
            <a:off x="1936750" y="3815449"/>
            <a:ext cx="18716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3" name="Line 6"/>
          <p:cNvSpPr>
            <a:spLocks noChangeShapeType="1"/>
          </p:cNvSpPr>
          <p:nvPr/>
        </p:nvSpPr>
        <p:spPr bwMode="auto">
          <a:xfrm>
            <a:off x="4600575" y="3815449"/>
            <a:ext cx="1081088" cy="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4" name="Line 7"/>
          <p:cNvSpPr>
            <a:spLocks noChangeShapeType="1"/>
          </p:cNvSpPr>
          <p:nvPr/>
        </p:nvSpPr>
        <p:spPr bwMode="auto">
          <a:xfrm>
            <a:off x="4600575" y="4823511"/>
            <a:ext cx="1081088" cy="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5" name="Line 8"/>
          <p:cNvSpPr>
            <a:spLocks noChangeShapeType="1"/>
          </p:cNvSpPr>
          <p:nvPr/>
        </p:nvSpPr>
        <p:spPr bwMode="auto">
          <a:xfrm>
            <a:off x="1936750" y="3501124"/>
            <a:ext cx="3744913" cy="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6" name="Line 9"/>
          <p:cNvSpPr>
            <a:spLocks noChangeShapeType="1"/>
          </p:cNvSpPr>
          <p:nvPr/>
        </p:nvSpPr>
        <p:spPr bwMode="auto">
          <a:xfrm>
            <a:off x="1936750" y="2816911"/>
            <a:ext cx="3744913" cy="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7" name="Line 10"/>
          <p:cNvSpPr>
            <a:spLocks noChangeShapeType="1"/>
          </p:cNvSpPr>
          <p:nvPr/>
        </p:nvSpPr>
        <p:spPr bwMode="auto">
          <a:xfrm>
            <a:off x="1936750" y="2996299"/>
            <a:ext cx="3744913" cy="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8" name="Line 11"/>
          <p:cNvSpPr>
            <a:spLocks noChangeShapeType="1"/>
          </p:cNvSpPr>
          <p:nvPr/>
        </p:nvSpPr>
        <p:spPr bwMode="auto">
          <a:xfrm>
            <a:off x="1936750" y="3177274"/>
            <a:ext cx="3744913" cy="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9" name="Line 12"/>
          <p:cNvSpPr>
            <a:spLocks noChangeShapeType="1"/>
          </p:cNvSpPr>
          <p:nvPr/>
        </p:nvSpPr>
        <p:spPr bwMode="auto">
          <a:xfrm>
            <a:off x="1936750" y="3345549"/>
            <a:ext cx="3744913" cy="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0" name="Line 13"/>
          <p:cNvSpPr>
            <a:spLocks noChangeShapeType="1"/>
          </p:cNvSpPr>
          <p:nvPr/>
        </p:nvSpPr>
        <p:spPr bwMode="auto">
          <a:xfrm>
            <a:off x="1936750" y="2637524"/>
            <a:ext cx="3744913" cy="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1" name="Line 14"/>
          <p:cNvSpPr>
            <a:spLocks noChangeShapeType="1"/>
          </p:cNvSpPr>
          <p:nvPr/>
        </p:nvSpPr>
        <p:spPr bwMode="auto">
          <a:xfrm>
            <a:off x="1936750" y="2456549"/>
            <a:ext cx="3744913" cy="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" name="Line 15"/>
          <p:cNvSpPr>
            <a:spLocks noChangeShapeType="1"/>
          </p:cNvSpPr>
          <p:nvPr/>
        </p:nvSpPr>
        <p:spPr bwMode="auto">
          <a:xfrm>
            <a:off x="1936750" y="3958324"/>
            <a:ext cx="18716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03" name="Line 16"/>
          <p:cNvSpPr>
            <a:spLocks noChangeShapeType="1"/>
          </p:cNvSpPr>
          <p:nvPr/>
        </p:nvSpPr>
        <p:spPr bwMode="auto">
          <a:xfrm>
            <a:off x="1936750" y="4102786"/>
            <a:ext cx="18716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04" name="Line 17"/>
          <p:cNvSpPr>
            <a:spLocks noChangeShapeType="1"/>
          </p:cNvSpPr>
          <p:nvPr/>
        </p:nvSpPr>
        <p:spPr bwMode="auto">
          <a:xfrm>
            <a:off x="1936750" y="4247249"/>
            <a:ext cx="18716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05" name="Line 18"/>
          <p:cNvSpPr>
            <a:spLocks noChangeShapeType="1"/>
          </p:cNvSpPr>
          <p:nvPr/>
        </p:nvSpPr>
        <p:spPr bwMode="auto">
          <a:xfrm>
            <a:off x="1936750" y="4390124"/>
            <a:ext cx="18716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06" name="Line 19"/>
          <p:cNvSpPr>
            <a:spLocks noChangeShapeType="1"/>
          </p:cNvSpPr>
          <p:nvPr/>
        </p:nvSpPr>
        <p:spPr bwMode="auto">
          <a:xfrm>
            <a:off x="1936750" y="4534586"/>
            <a:ext cx="18716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07" name="Line 20"/>
          <p:cNvSpPr>
            <a:spLocks noChangeShapeType="1"/>
          </p:cNvSpPr>
          <p:nvPr/>
        </p:nvSpPr>
        <p:spPr bwMode="auto">
          <a:xfrm>
            <a:off x="1936750" y="4679049"/>
            <a:ext cx="18716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08" name="Line 21"/>
          <p:cNvSpPr>
            <a:spLocks noChangeShapeType="1"/>
          </p:cNvSpPr>
          <p:nvPr/>
        </p:nvSpPr>
        <p:spPr bwMode="auto">
          <a:xfrm flipV="1">
            <a:off x="4600575" y="3958324"/>
            <a:ext cx="1081088" cy="1587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9" name="Line 22"/>
          <p:cNvSpPr>
            <a:spLocks noChangeShapeType="1"/>
          </p:cNvSpPr>
          <p:nvPr/>
        </p:nvSpPr>
        <p:spPr bwMode="auto">
          <a:xfrm flipV="1">
            <a:off x="4600575" y="4102786"/>
            <a:ext cx="1081088" cy="1588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0" name="Line 23"/>
          <p:cNvSpPr>
            <a:spLocks noChangeShapeType="1"/>
          </p:cNvSpPr>
          <p:nvPr/>
        </p:nvSpPr>
        <p:spPr bwMode="auto">
          <a:xfrm flipV="1">
            <a:off x="4600575" y="4247249"/>
            <a:ext cx="1066800" cy="1587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1" name="Line 24"/>
          <p:cNvSpPr>
            <a:spLocks noChangeShapeType="1"/>
          </p:cNvSpPr>
          <p:nvPr/>
        </p:nvSpPr>
        <p:spPr bwMode="auto">
          <a:xfrm flipV="1">
            <a:off x="4600575" y="4390124"/>
            <a:ext cx="1081088" cy="1587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2" name="Line 25"/>
          <p:cNvSpPr>
            <a:spLocks noChangeShapeType="1"/>
          </p:cNvSpPr>
          <p:nvPr/>
        </p:nvSpPr>
        <p:spPr bwMode="auto">
          <a:xfrm flipV="1">
            <a:off x="4600575" y="4534586"/>
            <a:ext cx="1081088" cy="1588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3" name="Line 26"/>
          <p:cNvSpPr>
            <a:spLocks noChangeShapeType="1"/>
          </p:cNvSpPr>
          <p:nvPr/>
        </p:nvSpPr>
        <p:spPr bwMode="auto">
          <a:xfrm flipV="1">
            <a:off x="4600575" y="4679049"/>
            <a:ext cx="1081088" cy="1587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4" name="Line 27"/>
          <p:cNvSpPr>
            <a:spLocks noChangeShapeType="1"/>
          </p:cNvSpPr>
          <p:nvPr/>
        </p:nvSpPr>
        <p:spPr bwMode="auto">
          <a:xfrm>
            <a:off x="1936750" y="5112436"/>
            <a:ext cx="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5" name="Line 28"/>
          <p:cNvSpPr>
            <a:spLocks noChangeShapeType="1"/>
          </p:cNvSpPr>
          <p:nvPr/>
        </p:nvSpPr>
        <p:spPr bwMode="auto">
          <a:xfrm>
            <a:off x="2368550" y="4823511"/>
            <a:ext cx="0" cy="158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6" name="Line 29"/>
          <p:cNvSpPr>
            <a:spLocks noChangeShapeType="1"/>
          </p:cNvSpPr>
          <p:nvPr/>
        </p:nvSpPr>
        <p:spPr bwMode="auto">
          <a:xfrm>
            <a:off x="2513013" y="4680636"/>
            <a:ext cx="0" cy="16557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7" name="Line 30"/>
          <p:cNvSpPr>
            <a:spLocks noChangeShapeType="1"/>
          </p:cNvSpPr>
          <p:nvPr/>
        </p:nvSpPr>
        <p:spPr bwMode="auto">
          <a:xfrm>
            <a:off x="2657475" y="4536174"/>
            <a:ext cx="0" cy="17287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8" name="Line 31"/>
          <p:cNvSpPr>
            <a:spLocks noChangeShapeType="1"/>
          </p:cNvSpPr>
          <p:nvPr/>
        </p:nvSpPr>
        <p:spPr bwMode="auto">
          <a:xfrm>
            <a:off x="2800350" y="4391711"/>
            <a:ext cx="0" cy="18002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9" name="Line 32"/>
          <p:cNvSpPr>
            <a:spLocks noChangeShapeType="1"/>
          </p:cNvSpPr>
          <p:nvPr/>
        </p:nvSpPr>
        <p:spPr bwMode="auto">
          <a:xfrm>
            <a:off x="2944813" y="4248836"/>
            <a:ext cx="0" cy="18716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20" name="Line 33"/>
          <p:cNvSpPr>
            <a:spLocks noChangeShapeType="1"/>
          </p:cNvSpPr>
          <p:nvPr/>
        </p:nvSpPr>
        <p:spPr bwMode="auto">
          <a:xfrm>
            <a:off x="3089275" y="4104374"/>
            <a:ext cx="0" cy="19446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21" name="Line 34"/>
          <p:cNvSpPr>
            <a:spLocks noChangeShapeType="1"/>
          </p:cNvSpPr>
          <p:nvPr/>
        </p:nvSpPr>
        <p:spPr bwMode="auto">
          <a:xfrm>
            <a:off x="3232150" y="3959911"/>
            <a:ext cx="0" cy="20161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22" name="Line 35"/>
          <p:cNvSpPr>
            <a:spLocks noChangeShapeType="1"/>
          </p:cNvSpPr>
          <p:nvPr/>
        </p:nvSpPr>
        <p:spPr bwMode="auto">
          <a:xfrm>
            <a:off x="3376613" y="3815449"/>
            <a:ext cx="0" cy="2089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23" name="Line 36"/>
          <p:cNvSpPr>
            <a:spLocks noChangeShapeType="1"/>
          </p:cNvSpPr>
          <p:nvPr/>
        </p:nvSpPr>
        <p:spPr bwMode="auto">
          <a:xfrm>
            <a:off x="3376613" y="5904599"/>
            <a:ext cx="35290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24" name="Line 37"/>
          <p:cNvSpPr>
            <a:spLocks noChangeShapeType="1"/>
          </p:cNvSpPr>
          <p:nvPr/>
        </p:nvSpPr>
        <p:spPr bwMode="auto">
          <a:xfrm>
            <a:off x="3232150" y="5976036"/>
            <a:ext cx="37449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25" name="Line 38"/>
          <p:cNvSpPr>
            <a:spLocks noChangeShapeType="1"/>
          </p:cNvSpPr>
          <p:nvPr/>
        </p:nvSpPr>
        <p:spPr bwMode="auto">
          <a:xfrm>
            <a:off x="3089275" y="6049061"/>
            <a:ext cx="39592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26" name="Line 39"/>
          <p:cNvSpPr>
            <a:spLocks noChangeShapeType="1"/>
          </p:cNvSpPr>
          <p:nvPr/>
        </p:nvSpPr>
        <p:spPr bwMode="auto">
          <a:xfrm>
            <a:off x="2944813" y="6120499"/>
            <a:ext cx="41767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27" name="Line 40"/>
          <p:cNvSpPr>
            <a:spLocks noChangeShapeType="1"/>
          </p:cNvSpPr>
          <p:nvPr/>
        </p:nvSpPr>
        <p:spPr bwMode="auto">
          <a:xfrm>
            <a:off x="2800350" y="6191936"/>
            <a:ext cx="43926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28" name="Line 41"/>
          <p:cNvSpPr>
            <a:spLocks noChangeShapeType="1"/>
          </p:cNvSpPr>
          <p:nvPr/>
        </p:nvSpPr>
        <p:spPr bwMode="auto">
          <a:xfrm>
            <a:off x="2657475" y="6264961"/>
            <a:ext cx="46085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29" name="Line 42"/>
          <p:cNvSpPr>
            <a:spLocks noChangeShapeType="1"/>
          </p:cNvSpPr>
          <p:nvPr/>
        </p:nvSpPr>
        <p:spPr bwMode="auto">
          <a:xfrm>
            <a:off x="2513013" y="6336399"/>
            <a:ext cx="48244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30" name="Line 43"/>
          <p:cNvSpPr>
            <a:spLocks noChangeShapeType="1"/>
          </p:cNvSpPr>
          <p:nvPr/>
        </p:nvSpPr>
        <p:spPr bwMode="auto">
          <a:xfrm>
            <a:off x="2368550" y="6407836"/>
            <a:ext cx="50403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31" name="Line 44"/>
          <p:cNvSpPr>
            <a:spLocks noChangeShapeType="1"/>
          </p:cNvSpPr>
          <p:nvPr/>
        </p:nvSpPr>
        <p:spPr bwMode="auto">
          <a:xfrm>
            <a:off x="6616700" y="3815449"/>
            <a:ext cx="288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32" name="Line 45"/>
          <p:cNvSpPr>
            <a:spLocks noChangeShapeType="1"/>
          </p:cNvSpPr>
          <p:nvPr/>
        </p:nvSpPr>
        <p:spPr bwMode="auto">
          <a:xfrm flipV="1">
            <a:off x="6905625" y="3815449"/>
            <a:ext cx="0" cy="2089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33" name="Line 46"/>
          <p:cNvSpPr>
            <a:spLocks noChangeShapeType="1"/>
          </p:cNvSpPr>
          <p:nvPr/>
        </p:nvSpPr>
        <p:spPr bwMode="auto">
          <a:xfrm flipV="1">
            <a:off x="6977063" y="3959911"/>
            <a:ext cx="0" cy="20161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34" name="Line 47"/>
          <p:cNvSpPr>
            <a:spLocks noChangeShapeType="1"/>
          </p:cNvSpPr>
          <p:nvPr/>
        </p:nvSpPr>
        <p:spPr bwMode="auto">
          <a:xfrm>
            <a:off x="7048500" y="4104374"/>
            <a:ext cx="0" cy="19446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35" name="Line 48"/>
          <p:cNvSpPr>
            <a:spLocks noChangeShapeType="1"/>
          </p:cNvSpPr>
          <p:nvPr/>
        </p:nvSpPr>
        <p:spPr bwMode="auto">
          <a:xfrm flipV="1">
            <a:off x="7121525" y="4248836"/>
            <a:ext cx="0" cy="18716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36" name="Line 49"/>
          <p:cNvSpPr>
            <a:spLocks noChangeShapeType="1"/>
          </p:cNvSpPr>
          <p:nvPr/>
        </p:nvSpPr>
        <p:spPr bwMode="auto">
          <a:xfrm flipV="1">
            <a:off x="7192963" y="4391711"/>
            <a:ext cx="0" cy="18002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37" name="Line 50"/>
          <p:cNvSpPr>
            <a:spLocks noChangeShapeType="1"/>
          </p:cNvSpPr>
          <p:nvPr/>
        </p:nvSpPr>
        <p:spPr bwMode="auto">
          <a:xfrm flipV="1">
            <a:off x="7265988" y="4536174"/>
            <a:ext cx="0" cy="17287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38" name="Line 51"/>
          <p:cNvSpPr>
            <a:spLocks noChangeShapeType="1"/>
          </p:cNvSpPr>
          <p:nvPr/>
        </p:nvSpPr>
        <p:spPr bwMode="auto">
          <a:xfrm flipV="1">
            <a:off x="7337425" y="4680636"/>
            <a:ext cx="0" cy="16557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39" name="Line 52"/>
          <p:cNvSpPr>
            <a:spLocks noChangeShapeType="1"/>
          </p:cNvSpPr>
          <p:nvPr/>
        </p:nvSpPr>
        <p:spPr bwMode="auto">
          <a:xfrm flipV="1">
            <a:off x="7408863" y="4823511"/>
            <a:ext cx="0" cy="158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Line 53"/>
          <p:cNvSpPr>
            <a:spLocks noChangeShapeType="1"/>
          </p:cNvSpPr>
          <p:nvPr/>
        </p:nvSpPr>
        <p:spPr bwMode="auto">
          <a:xfrm>
            <a:off x="6616700" y="4823511"/>
            <a:ext cx="7921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1" name="Line 54"/>
          <p:cNvSpPr>
            <a:spLocks noChangeShapeType="1"/>
          </p:cNvSpPr>
          <p:nvPr/>
        </p:nvSpPr>
        <p:spPr bwMode="auto">
          <a:xfrm>
            <a:off x="6616700" y="4680636"/>
            <a:ext cx="720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2" name="Line 55"/>
          <p:cNvSpPr>
            <a:spLocks noChangeShapeType="1"/>
          </p:cNvSpPr>
          <p:nvPr/>
        </p:nvSpPr>
        <p:spPr bwMode="auto">
          <a:xfrm>
            <a:off x="6616700" y="4536174"/>
            <a:ext cx="6492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3" name="Line 56"/>
          <p:cNvSpPr>
            <a:spLocks noChangeShapeType="1"/>
          </p:cNvSpPr>
          <p:nvPr/>
        </p:nvSpPr>
        <p:spPr bwMode="auto">
          <a:xfrm>
            <a:off x="6616700" y="4391711"/>
            <a:ext cx="5762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4" name="Line 57"/>
          <p:cNvSpPr>
            <a:spLocks noChangeShapeType="1"/>
          </p:cNvSpPr>
          <p:nvPr/>
        </p:nvSpPr>
        <p:spPr bwMode="auto">
          <a:xfrm>
            <a:off x="6616700" y="4248836"/>
            <a:ext cx="5048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5" name="Line 58"/>
          <p:cNvSpPr>
            <a:spLocks noChangeShapeType="1"/>
          </p:cNvSpPr>
          <p:nvPr/>
        </p:nvSpPr>
        <p:spPr bwMode="auto">
          <a:xfrm>
            <a:off x="6616700" y="4104374"/>
            <a:ext cx="431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6" name="Line 59"/>
          <p:cNvSpPr>
            <a:spLocks noChangeShapeType="1"/>
          </p:cNvSpPr>
          <p:nvPr/>
        </p:nvSpPr>
        <p:spPr bwMode="auto">
          <a:xfrm>
            <a:off x="6616700" y="3959911"/>
            <a:ext cx="3603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7" name="Line 60"/>
          <p:cNvSpPr>
            <a:spLocks noChangeShapeType="1"/>
          </p:cNvSpPr>
          <p:nvPr/>
        </p:nvSpPr>
        <p:spPr bwMode="auto">
          <a:xfrm>
            <a:off x="1936750" y="5615674"/>
            <a:ext cx="3744913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8" name="Line 61"/>
          <p:cNvSpPr>
            <a:spLocks noChangeShapeType="1"/>
          </p:cNvSpPr>
          <p:nvPr/>
        </p:nvSpPr>
        <p:spPr bwMode="auto">
          <a:xfrm>
            <a:off x="1936750" y="2277161"/>
            <a:ext cx="3744913" cy="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9" name="Oval 62"/>
          <p:cNvSpPr>
            <a:spLocks noChangeArrowheads="1"/>
          </p:cNvSpPr>
          <p:nvPr/>
        </p:nvSpPr>
        <p:spPr bwMode="auto">
          <a:xfrm>
            <a:off x="3340100" y="3778936"/>
            <a:ext cx="71438" cy="73025"/>
          </a:xfrm>
          <a:prstGeom prst="ellipse">
            <a:avLst/>
          </a:prstGeom>
          <a:solidFill>
            <a:srgbClr val="0066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0" name="Oval 63"/>
          <p:cNvSpPr>
            <a:spLocks noChangeArrowheads="1"/>
          </p:cNvSpPr>
          <p:nvPr/>
        </p:nvSpPr>
        <p:spPr bwMode="auto">
          <a:xfrm>
            <a:off x="3195638" y="3923399"/>
            <a:ext cx="71437" cy="73025"/>
          </a:xfrm>
          <a:prstGeom prst="ellipse">
            <a:avLst/>
          </a:prstGeom>
          <a:solidFill>
            <a:srgbClr val="0066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1" name="Oval 64"/>
          <p:cNvSpPr>
            <a:spLocks noChangeArrowheads="1"/>
          </p:cNvSpPr>
          <p:nvPr/>
        </p:nvSpPr>
        <p:spPr bwMode="auto">
          <a:xfrm>
            <a:off x="3052763" y="4067861"/>
            <a:ext cx="71437" cy="73025"/>
          </a:xfrm>
          <a:prstGeom prst="ellipse">
            <a:avLst/>
          </a:prstGeom>
          <a:solidFill>
            <a:srgbClr val="0066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" name="Oval 65"/>
          <p:cNvSpPr>
            <a:spLocks noChangeArrowheads="1"/>
          </p:cNvSpPr>
          <p:nvPr/>
        </p:nvSpPr>
        <p:spPr bwMode="auto">
          <a:xfrm>
            <a:off x="2908300" y="4210736"/>
            <a:ext cx="71438" cy="73025"/>
          </a:xfrm>
          <a:prstGeom prst="ellipse">
            <a:avLst/>
          </a:prstGeom>
          <a:solidFill>
            <a:srgbClr val="0066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" name="Oval 66"/>
          <p:cNvSpPr>
            <a:spLocks noChangeArrowheads="1"/>
          </p:cNvSpPr>
          <p:nvPr/>
        </p:nvSpPr>
        <p:spPr bwMode="auto">
          <a:xfrm>
            <a:off x="2763838" y="4355199"/>
            <a:ext cx="71437" cy="73025"/>
          </a:xfrm>
          <a:prstGeom prst="ellipse">
            <a:avLst/>
          </a:prstGeom>
          <a:solidFill>
            <a:srgbClr val="0066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4" name="Oval 67"/>
          <p:cNvSpPr>
            <a:spLocks noChangeArrowheads="1"/>
          </p:cNvSpPr>
          <p:nvPr/>
        </p:nvSpPr>
        <p:spPr bwMode="auto">
          <a:xfrm>
            <a:off x="2620963" y="4499661"/>
            <a:ext cx="71437" cy="73025"/>
          </a:xfrm>
          <a:prstGeom prst="ellipse">
            <a:avLst/>
          </a:prstGeom>
          <a:solidFill>
            <a:srgbClr val="0066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" name="Oval 68"/>
          <p:cNvSpPr>
            <a:spLocks noChangeArrowheads="1"/>
          </p:cNvSpPr>
          <p:nvPr/>
        </p:nvSpPr>
        <p:spPr bwMode="auto">
          <a:xfrm>
            <a:off x="2476500" y="4642536"/>
            <a:ext cx="71438" cy="73025"/>
          </a:xfrm>
          <a:prstGeom prst="ellipse">
            <a:avLst/>
          </a:prstGeom>
          <a:solidFill>
            <a:srgbClr val="0066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6" name="Oval 69"/>
          <p:cNvSpPr>
            <a:spLocks noChangeArrowheads="1"/>
          </p:cNvSpPr>
          <p:nvPr/>
        </p:nvSpPr>
        <p:spPr bwMode="auto">
          <a:xfrm>
            <a:off x="2332038" y="4786999"/>
            <a:ext cx="71437" cy="73025"/>
          </a:xfrm>
          <a:prstGeom prst="ellipse">
            <a:avLst/>
          </a:prstGeom>
          <a:solidFill>
            <a:srgbClr val="0066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7" name="Rectangle 70"/>
          <p:cNvSpPr>
            <a:spLocks noChangeArrowheads="1"/>
          </p:cNvSpPr>
          <p:nvPr/>
        </p:nvSpPr>
        <p:spPr bwMode="auto">
          <a:xfrm>
            <a:off x="5443538" y="1469124"/>
            <a:ext cx="13970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10800" rIns="18000" bIns="108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64K ROM</a:t>
            </a:r>
          </a:p>
        </p:txBody>
      </p:sp>
      <p:sp>
        <p:nvSpPr>
          <p:cNvPr id="158" name="Rectangle 71"/>
          <p:cNvSpPr>
            <a:spLocks noChangeArrowheads="1"/>
          </p:cNvSpPr>
          <p:nvPr/>
        </p:nvSpPr>
        <p:spPr bwMode="auto">
          <a:xfrm>
            <a:off x="947738" y="1643749"/>
            <a:ext cx="1069975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AT89S51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9" name="Line 72"/>
          <p:cNvSpPr>
            <a:spLocks noChangeShapeType="1"/>
          </p:cNvSpPr>
          <p:nvPr/>
        </p:nvSpPr>
        <p:spPr bwMode="auto">
          <a:xfrm>
            <a:off x="1339850" y="5556936"/>
            <a:ext cx="498475" cy="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0" name="Line 73"/>
          <p:cNvSpPr>
            <a:spLocks noChangeShapeType="1"/>
          </p:cNvSpPr>
          <p:nvPr/>
        </p:nvSpPr>
        <p:spPr bwMode="auto">
          <a:xfrm flipV="1">
            <a:off x="5765800" y="5456924"/>
            <a:ext cx="2794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1" name="Oval 74"/>
          <p:cNvSpPr>
            <a:spLocks noChangeArrowheads="1"/>
          </p:cNvSpPr>
          <p:nvPr/>
        </p:nvSpPr>
        <p:spPr bwMode="auto">
          <a:xfrm>
            <a:off x="4943475" y="2094599"/>
            <a:ext cx="428625" cy="302895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2" name="AutoShape 75"/>
          <p:cNvSpPr>
            <a:spLocks noChangeArrowheads="1"/>
          </p:cNvSpPr>
          <p:nvPr/>
        </p:nvSpPr>
        <p:spPr bwMode="auto">
          <a:xfrm>
            <a:off x="3043238" y="1465949"/>
            <a:ext cx="1500187" cy="757237"/>
          </a:xfrm>
          <a:prstGeom prst="wedgeRoundRectCallout">
            <a:avLst>
              <a:gd name="adj1" fmla="val 90106"/>
              <a:gd name="adj2" fmla="val 65935"/>
              <a:gd name="adj3" fmla="val 16667"/>
            </a:avLst>
          </a:prstGeom>
          <a:noFill/>
          <a:ln w="19050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完整的地址信号</a:t>
            </a:r>
          </a:p>
        </p:txBody>
      </p:sp>
      <p:sp>
        <p:nvSpPr>
          <p:cNvPr id="163" name="Line 76"/>
          <p:cNvSpPr>
            <a:spLocks noChangeShapeType="1"/>
          </p:cNvSpPr>
          <p:nvPr/>
        </p:nvSpPr>
        <p:spPr bwMode="auto">
          <a:xfrm>
            <a:off x="741363" y="5417236"/>
            <a:ext cx="0" cy="285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64" name="Line 77"/>
          <p:cNvSpPr>
            <a:spLocks noChangeShapeType="1"/>
          </p:cNvSpPr>
          <p:nvPr/>
        </p:nvSpPr>
        <p:spPr bwMode="auto">
          <a:xfrm>
            <a:off x="741363" y="5417236"/>
            <a:ext cx="257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65" name="AutoShape 78"/>
          <p:cNvSpPr>
            <a:spLocks noChangeArrowheads="1"/>
          </p:cNvSpPr>
          <p:nvPr/>
        </p:nvSpPr>
        <p:spPr bwMode="auto">
          <a:xfrm>
            <a:off x="7380288" y="2708961"/>
            <a:ext cx="1547812" cy="1189038"/>
          </a:xfrm>
          <a:prstGeom prst="wedgeRoundRectCallout">
            <a:avLst>
              <a:gd name="adj1" fmla="val -93486"/>
              <a:gd name="adj2" fmla="val 33046"/>
              <a:gd name="adj3" fmla="val 1666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三态输出的数据口由</a:t>
            </a:r>
            <a:r>
              <a:rPr kumimoji="0" lang="en-US" altLang="zh-CN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/OE</a:t>
            </a:r>
            <a:r>
              <a: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</a:p>
        </p:txBody>
      </p:sp>
      <p:sp>
        <p:nvSpPr>
          <p:cNvPr id="166" name="Line 79"/>
          <p:cNvSpPr>
            <a:spLocks noChangeShapeType="1"/>
          </p:cNvSpPr>
          <p:nvPr/>
        </p:nvSpPr>
        <p:spPr bwMode="auto">
          <a:xfrm>
            <a:off x="4679950" y="5229911"/>
            <a:ext cx="215900" cy="0"/>
          </a:xfrm>
          <a:prstGeom prst="line">
            <a:avLst/>
          </a:prstGeom>
          <a:noFill/>
          <a:ln w="9525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7" name="Line 80"/>
          <p:cNvSpPr>
            <a:spLocks noChangeShapeType="1"/>
          </p:cNvSpPr>
          <p:nvPr/>
        </p:nvSpPr>
        <p:spPr bwMode="auto">
          <a:xfrm>
            <a:off x="4895850" y="5229911"/>
            <a:ext cx="0" cy="252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68" name="Rectangle 81"/>
          <p:cNvSpPr>
            <a:spLocks noChangeArrowheads="1"/>
          </p:cNvSpPr>
          <p:nvPr/>
        </p:nvSpPr>
        <p:spPr bwMode="auto">
          <a:xfrm>
            <a:off x="4765675" y="5404536"/>
            <a:ext cx="257175" cy="88900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9" name="Rectangle 82"/>
          <p:cNvSpPr>
            <a:spLocks noChangeArrowheads="1"/>
          </p:cNvSpPr>
          <p:nvPr/>
        </p:nvSpPr>
        <p:spPr bwMode="auto">
          <a:xfrm>
            <a:off x="3808413" y="3670986"/>
            <a:ext cx="908050" cy="1738313"/>
          </a:xfrm>
          <a:prstGeom prst="rect">
            <a:avLst/>
          </a:prstGeom>
          <a:solidFill>
            <a:srgbClr val="CCE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18000" tIns="10800" rIns="18000" bIns="108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D7   Q7</a:t>
            </a: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74LS373</a:t>
            </a: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D0   Q0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G   /L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170" name="Rectangle 83"/>
          <p:cNvSpPr>
            <a:spLocks noChangeArrowheads="1"/>
          </p:cNvSpPr>
          <p:nvPr/>
        </p:nvSpPr>
        <p:spPr bwMode="auto">
          <a:xfrm>
            <a:off x="1000125" y="2015224"/>
            <a:ext cx="963613" cy="4024312"/>
          </a:xfrm>
          <a:prstGeom prst="rect">
            <a:avLst/>
          </a:prstGeom>
          <a:solidFill>
            <a:srgbClr val="CCECFF"/>
          </a:solidFill>
          <a:ln w="317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P2.7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:  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:   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P2.0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P0.7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:   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:   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:   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P0.0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ALE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/EA      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/PSEN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1" name="Line 84"/>
          <p:cNvSpPr>
            <a:spLocks noChangeShapeType="1"/>
          </p:cNvSpPr>
          <p:nvPr/>
        </p:nvSpPr>
        <p:spPr bwMode="auto">
          <a:xfrm>
            <a:off x="1936750" y="5112436"/>
            <a:ext cx="1871663" cy="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2" name="Rectangle 85"/>
          <p:cNvSpPr>
            <a:spLocks noChangeArrowheads="1"/>
          </p:cNvSpPr>
          <p:nvPr/>
        </p:nvSpPr>
        <p:spPr bwMode="auto">
          <a:xfrm>
            <a:off x="627063" y="5634724"/>
            <a:ext cx="257175" cy="88900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3" name="Rectangle 89"/>
          <p:cNvSpPr>
            <a:spLocks noChangeArrowheads="1"/>
          </p:cNvSpPr>
          <p:nvPr/>
        </p:nvSpPr>
        <p:spPr bwMode="auto">
          <a:xfrm>
            <a:off x="428625" y="723900"/>
            <a:ext cx="7923213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）外部程序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存储器的总线结构图</a:t>
            </a:r>
          </a:p>
        </p:txBody>
      </p:sp>
      <p:sp>
        <p:nvSpPr>
          <p:cNvPr id="6" name="文本框 5">
            <a:hlinkClick r:id="rId2" action="ppaction://hlinksldjump"/>
          </p:cNvPr>
          <p:cNvSpPr txBox="1"/>
          <p:nvPr/>
        </p:nvSpPr>
        <p:spPr>
          <a:xfrm>
            <a:off x="7337425" y="1096617"/>
            <a:ext cx="133087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返控制引脚</a:t>
            </a:r>
            <a:endParaRPr lang="zh-CN" altLang="en-US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753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和数据存储器</a:t>
            </a:r>
          </a:p>
        </p:txBody>
      </p:sp>
      <p:sp>
        <p:nvSpPr>
          <p:cNvPr id="174" name="Rectangle 44"/>
          <p:cNvSpPr>
            <a:spLocks noChangeArrowheads="1"/>
          </p:cNvSpPr>
          <p:nvPr/>
        </p:nvSpPr>
        <p:spPr bwMode="auto">
          <a:xfrm>
            <a:off x="295699" y="868582"/>
            <a:ext cx="79930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lang="en-US" altLang="zh-CN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2.2.3  </a:t>
            </a:r>
            <a:r>
              <a:rPr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关于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数据</a:t>
            </a:r>
            <a:r>
              <a:rPr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存储器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（片内与片外）</a:t>
            </a:r>
          </a:p>
        </p:txBody>
      </p:sp>
      <p:sp>
        <p:nvSpPr>
          <p:cNvPr id="175" name="Rectangle 3"/>
          <p:cNvSpPr txBox="1">
            <a:spLocks noChangeArrowheads="1"/>
          </p:cNvSpPr>
          <p:nvPr/>
        </p:nvSpPr>
        <p:spPr>
          <a:xfrm>
            <a:off x="514451" y="1348592"/>
            <a:ext cx="8391522" cy="490696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57200">
              <a:lnSpc>
                <a:spcPct val="105000"/>
              </a:lnSpc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）数据存储器无论在物理上还是逻辑上都分为两个地址空间，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-457200">
              <a:lnSpc>
                <a:spcPct val="105000"/>
              </a:lnSpc>
              <a:spcBef>
                <a:spcPts val="0"/>
              </a:spcBef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即一个内部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256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和一个外部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64K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-457200">
              <a:lnSpc>
                <a:spcPct val="105000"/>
              </a:lnSpc>
              <a:spcBef>
                <a:spcPts val="0"/>
              </a:spcBef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内部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从功能上又将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256B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空间分为二个不同的块：</a:t>
            </a:r>
          </a:p>
          <a:p>
            <a:pPr marL="0" indent="0">
              <a:spcBef>
                <a:spcPct val="3000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① 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128B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块：</a:t>
            </a:r>
          </a:p>
          <a:p>
            <a:pPr marL="0" indent="0">
              <a:spcBef>
                <a:spcPct val="0"/>
              </a:spcBef>
              <a:buFontTx/>
              <a:buNone/>
            </a:pP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② 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128B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SFR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Special Function Register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）块，</a:t>
            </a:r>
          </a:p>
          <a:p>
            <a:pPr marL="0" indent="0">
              <a:lnSpc>
                <a:spcPct val="105000"/>
              </a:lnSpc>
              <a:spcBef>
                <a:spcPct val="3000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SFR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外其它空单元不能使用。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Rectangle 6"/>
          <p:cNvSpPr>
            <a:spLocks noChangeArrowheads="1"/>
          </p:cNvSpPr>
          <p:nvPr/>
        </p:nvSpPr>
        <p:spPr bwMode="auto">
          <a:xfrm>
            <a:off x="1160682" y="2734436"/>
            <a:ext cx="7957996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609600" indent="-609600" eaLnBrk="1" hangingPunct="1">
              <a:spcBef>
                <a:spcPct val="1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zh-CN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分为工作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寄存器区、位寻址区、通用存储数据的</a:t>
            </a:r>
            <a:r>
              <a:rPr lang="zh-CN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“便笺区”</a:t>
            </a:r>
            <a:endParaRPr lang="zh-CN" alt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820115" y="4288342"/>
            <a:ext cx="8298563" cy="231142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 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作为外部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的地址和数据总线；    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 使用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R0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R1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DPTR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间接寻址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（访问片外地址时先访问寄存器，寄存器为形式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地址，不放操作数，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而放操作数的地址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11" name="矩形 10"/>
          <p:cNvSpPr/>
          <p:nvPr/>
        </p:nvSpPr>
        <p:spPr>
          <a:xfrm>
            <a:off x="514451" y="3904426"/>
            <a:ext cx="2254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外部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7344" y="5485015"/>
            <a:ext cx="8681739" cy="1384995"/>
          </a:xfrm>
          <a:prstGeom prst="rect">
            <a:avLst/>
          </a:prstGeom>
          <a:solidFill>
            <a:srgbClr val="F7FAFF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直接寻址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，操作片内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单元中数据：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0H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</a:t>
            </a:r>
            <a:r>
              <a:rPr lang="en-US" altLang="zh-CN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找到数据</a:t>
            </a:r>
            <a:r>
              <a:rPr lang="en-US" altLang="zh-CN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（只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次寻址）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DPTR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间接寻址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操作片外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1000H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中数据：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DPTR—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找到数据所在地址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1000H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—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找片外</a:t>
            </a:r>
            <a:r>
              <a:rPr lang="en-US" altLang="zh-CN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1000H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</a:t>
            </a:r>
            <a:r>
              <a:rPr lang="en-US" altLang="zh-CN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找到数据</a:t>
            </a:r>
            <a:r>
              <a:rPr lang="en-US" altLang="zh-CN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（经历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次寻址）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839304" y="3029681"/>
            <a:ext cx="2287511" cy="1738296"/>
            <a:chOff x="6839304" y="3174529"/>
            <a:chExt cx="2287511" cy="1738296"/>
          </a:xfrm>
        </p:grpSpPr>
        <p:pic>
          <p:nvPicPr>
            <p:cNvPr id="12" name="图片 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99"/>
            <a:stretch/>
          </p:blipFill>
          <p:spPr bwMode="auto">
            <a:xfrm>
              <a:off x="6839304" y="3219827"/>
              <a:ext cx="2066669" cy="1692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直接连接符 6"/>
            <p:cNvCxnSpPr/>
            <p:nvPr/>
          </p:nvCxnSpPr>
          <p:spPr>
            <a:xfrm>
              <a:off x="8257424" y="3478041"/>
              <a:ext cx="648000" cy="0"/>
            </a:xfrm>
            <a:prstGeom prst="line">
              <a:avLst/>
            </a:prstGeom>
            <a:ln w="1905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8228983" y="3862850"/>
              <a:ext cx="800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FF"/>
                  </a:solidFill>
                </a:rPr>
                <a:t>R0 R1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241066" y="3174529"/>
              <a:ext cx="800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FF"/>
                  </a:solidFill>
                </a:rPr>
                <a:t>DPTR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111859" y="3505200"/>
              <a:ext cx="653651" cy="10860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576216" y="3829234"/>
              <a:ext cx="866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</a:t>
              </a:r>
              <a:endPara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128B</a:t>
              </a:r>
              <a:endPara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244752" y="4154317"/>
              <a:ext cx="882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FF"/>
                  </a:solidFill>
                </a:rPr>
                <a:t>256B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9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和数据存储器</a:t>
            </a:r>
          </a:p>
        </p:txBody>
      </p:sp>
      <p:sp>
        <p:nvSpPr>
          <p:cNvPr id="174" name="Rectangle 44"/>
          <p:cNvSpPr>
            <a:spLocks noChangeArrowheads="1"/>
          </p:cNvSpPr>
          <p:nvPr/>
        </p:nvSpPr>
        <p:spPr bwMode="auto">
          <a:xfrm>
            <a:off x="295699" y="868582"/>
            <a:ext cx="79930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lang="en-US" altLang="zh-CN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2.2.3  </a:t>
            </a:r>
            <a:r>
              <a:rPr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关于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数据</a:t>
            </a:r>
            <a:r>
              <a:rPr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存储器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（片内与片外）</a:t>
            </a:r>
          </a:p>
        </p:txBody>
      </p:sp>
      <p:sp>
        <p:nvSpPr>
          <p:cNvPr id="175" name="Rectangle 3"/>
          <p:cNvSpPr txBox="1">
            <a:spLocks noChangeArrowheads="1"/>
          </p:cNvSpPr>
          <p:nvPr/>
        </p:nvSpPr>
        <p:spPr>
          <a:xfrm>
            <a:off x="514451" y="1348592"/>
            <a:ext cx="8391522" cy="490696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57200">
              <a:lnSpc>
                <a:spcPct val="105000"/>
              </a:lnSpc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）数据存储器无论在物理上还是逻辑上都分为两个地址空间，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-457200">
              <a:lnSpc>
                <a:spcPct val="105000"/>
              </a:lnSpc>
              <a:spcBef>
                <a:spcPts val="0"/>
              </a:spcBef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即一个内部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256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和一个外部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64K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-457200">
              <a:lnSpc>
                <a:spcPct val="105000"/>
              </a:lnSpc>
              <a:spcBef>
                <a:spcPts val="0"/>
              </a:spcBef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内部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从功能上又将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256B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空间分为二个不同的块：</a:t>
            </a:r>
          </a:p>
          <a:p>
            <a:pPr marL="0" indent="0">
              <a:spcBef>
                <a:spcPct val="3000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① 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128B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块：</a:t>
            </a:r>
          </a:p>
          <a:p>
            <a:pPr marL="0" indent="0">
              <a:spcBef>
                <a:spcPct val="0"/>
              </a:spcBef>
              <a:buFontTx/>
              <a:buNone/>
            </a:pP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② 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128B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SFR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Special Function Register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）块，</a:t>
            </a:r>
          </a:p>
          <a:p>
            <a:pPr marL="0" indent="0">
              <a:lnSpc>
                <a:spcPct val="105000"/>
              </a:lnSpc>
              <a:spcBef>
                <a:spcPct val="3000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SFR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外其它空单元不能使用。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Rectangle 6"/>
          <p:cNvSpPr>
            <a:spLocks noChangeArrowheads="1"/>
          </p:cNvSpPr>
          <p:nvPr/>
        </p:nvSpPr>
        <p:spPr bwMode="auto">
          <a:xfrm>
            <a:off x="1160682" y="2734436"/>
            <a:ext cx="7957996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609600" indent="-609600" eaLnBrk="1" hangingPunct="1">
              <a:spcBef>
                <a:spcPct val="1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zh-CN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分为工作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寄存器区、位寻址区、通用存储数据的</a:t>
            </a:r>
            <a:r>
              <a:rPr lang="zh-CN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“便笺区”</a:t>
            </a:r>
            <a:endParaRPr lang="zh-CN" alt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820115" y="4288342"/>
            <a:ext cx="8298563" cy="107278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 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作为外部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的地址和数据总线；    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 使用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R0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R1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DPTR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间接寻址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（访问片外地址时先访问寄存器，寄存器为形式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地址，不放操作数，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而放操作数的地址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11" name="矩形 10"/>
          <p:cNvSpPr/>
          <p:nvPr/>
        </p:nvSpPr>
        <p:spPr>
          <a:xfrm>
            <a:off x="514451" y="3904426"/>
            <a:ext cx="2254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外部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839304" y="3029681"/>
            <a:ext cx="2287511" cy="1738296"/>
            <a:chOff x="6839304" y="3174529"/>
            <a:chExt cx="2287511" cy="1738296"/>
          </a:xfrm>
        </p:grpSpPr>
        <p:pic>
          <p:nvPicPr>
            <p:cNvPr id="12" name="图片 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99"/>
            <a:stretch/>
          </p:blipFill>
          <p:spPr bwMode="auto">
            <a:xfrm>
              <a:off x="6839304" y="3219827"/>
              <a:ext cx="2066669" cy="1692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直接连接符 6"/>
            <p:cNvCxnSpPr/>
            <p:nvPr/>
          </p:nvCxnSpPr>
          <p:spPr>
            <a:xfrm>
              <a:off x="8257424" y="3478041"/>
              <a:ext cx="648000" cy="0"/>
            </a:xfrm>
            <a:prstGeom prst="line">
              <a:avLst/>
            </a:prstGeom>
            <a:ln w="1905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8228983" y="3862850"/>
              <a:ext cx="800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FF"/>
                  </a:solidFill>
                </a:rPr>
                <a:t>R0 R1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241066" y="3174529"/>
              <a:ext cx="800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FF"/>
                  </a:solidFill>
                </a:rPr>
                <a:t>DPTR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111859" y="3505200"/>
              <a:ext cx="653651" cy="10860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576216" y="3829234"/>
              <a:ext cx="866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</a:t>
              </a:r>
              <a:endPara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128B</a:t>
              </a:r>
              <a:endPara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244752" y="4154317"/>
              <a:ext cx="882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FF"/>
                  </a:solidFill>
                </a:rPr>
                <a:t>256B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697117" y="5400850"/>
            <a:ext cx="8331966" cy="1421928"/>
          </a:xfrm>
          <a:prstGeom prst="rect">
            <a:avLst/>
          </a:prstGeom>
          <a:solidFill>
            <a:srgbClr val="F7FAFF"/>
          </a:solidFill>
        </p:spPr>
        <p:txBody>
          <a:bodyPr wrap="square">
            <a:spAutoFit/>
          </a:bodyPr>
          <a:lstStyle/>
          <a:p>
            <a:pPr lvl="0" indent="457200" algn="just">
              <a:lnSpc>
                <a:spcPct val="120000"/>
              </a:lnSpc>
              <a:spcBef>
                <a:spcPct val="0"/>
              </a:spcBef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R0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R1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做间址寄存器，寻址范围为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256B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。此时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口做低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位地址总线，而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无用。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457200" algn="just">
              <a:lnSpc>
                <a:spcPct val="120000"/>
              </a:lnSpc>
              <a:spcBef>
                <a:spcPct val="0"/>
              </a:spcBef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的寄存器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DPTR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，所以寻址范围为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64KB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。此时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口做低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位地址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数据复用总线，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口做高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位地址总线。</a:t>
            </a:r>
          </a:p>
        </p:txBody>
      </p:sp>
    </p:spTree>
    <p:extLst>
      <p:ext uri="{BB962C8B-B14F-4D97-AF65-F5344CB8AC3E}">
        <p14:creationId xmlns:p14="http://schemas.microsoft.com/office/powerpoint/2010/main" val="370955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/>
          <p:cNvSpPr>
            <a:spLocks noChangeArrowheads="1"/>
          </p:cNvSpPr>
          <p:nvPr/>
        </p:nvSpPr>
        <p:spPr bwMode="auto">
          <a:xfrm>
            <a:off x="846138" y="1781175"/>
            <a:ext cx="936625" cy="4402138"/>
          </a:xfrm>
          <a:prstGeom prst="rect">
            <a:avLst/>
          </a:prstGeom>
          <a:solidFill>
            <a:srgbClr val="CCECFF"/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zh-CN" sz="1800" b="0" dirty="0"/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CC"/>
                </a:solidFill>
              </a:rPr>
              <a:t>P2.5</a:t>
            </a:r>
          </a:p>
          <a:p>
            <a:pPr algn="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CC"/>
                </a:solidFill>
              </a:rPr>
              <a:t> P2.4</a:t>
            </a:r>
            <a:endParaRPr lang="en-US" altLang="zh-CN" sz="1800" dirty="0">
              <a:solidFill>
                <a:srgbClr val="0000CC"/>
              </a:solidFill>
              <a:cs typeface="Arial" panose="020B0604020202020204" pitchFamily="34" charset="0"/>
            </a:endParaRPr>
          </a:p>
          <a:p>
            <a:pPr algn="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CC"/>
                </a:solidFill>
              </a:rPr>
              <a:t>:   </a:t>
            </a:r>
          </a:p>
          <a:p>
            <a:pPr algn="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CC"/>
                </a:solidFill>
              </a:rPr>
              <a:t>:   </a:t>
            </a:r>
          </a:p>
          <a:p>
            <a:pPr algn="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CC"/>
                </a:solidFill>
              </a:rPr>
              <a:t>P2.0</a:t>
            </a:r>
          </a:p>
          <a:p>
            <a:pPr algn="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CC"/>
                </a:solidFill>
              </a:rPr>
              <a:t>P0.7</a:t>
            </a:r>
          </a:p>
          <a:p>
            <a:pPr algn="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CC"/>
                </a:solidFill>
              </a:rPr>
              <a:t>:   </a:t>
            </a:r>
          </a:p>
          <a:p>
            <a:pPr algn="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CC"/>
                </a:solidFill>
              </a:rPr>
              <a:t>:   </a:t>
            </a:r>
          </a:p>
          <a:p>
            <a:pPr algn="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CC"/>
                </a:solidFill>
              </a:rPr>
              <a:t>:   </a:t>
            </a:r>
          </a:p>
          <a:p>
            <a:pPr algn="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CC"/>
                </a:solidFill>
              </a:rPr>
              <a:t>P0.0</a:t>
            </a:r>
          </a:p>
          <a:p>
            <a:pPr algn="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6600"/>
                </a:solidFill>
              </a:rPr>
              <a:t>ALE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zh-CN" sz="1800" b="0" dirty="0">
              <a:solidFill>
                <a:srgbClr val="FF6600"/>
              </a:solidFill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/RD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solidFill>
                <a:srgbClr val="FFCC00"/>
              </a:solidFill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/WR</a:t>
            </a:r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5527675" y="1781175"/>
            <a:ext cx="935038" cy="3744913"/>
          </a:xfrm>
          <a:prstGeom prst="rect">
            <a:avLst/>
          </a:prstGeom>
          <a:solidFill>
            <a:srgbClr val="CCE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zh-CN" sz="1800" b="0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CE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zh-CN" sz="1800" dirty="0">
              <a:solidFill>
                <a:srgbClr val="66FF33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CC"/>
                </a:solidFill>
              </a:rPr>
              <a:t>A12</a:t>
            </a:r>
            <a:r>
              <a:rPr lang="en-US" altLang="zh-CN" sz="1800" b="0" dirty="0">
                <a:solidFill>
                  <a:srgbClr val="0000CC"/>
                </a:solidFill>
              </a:rPr>
              <a:t> </a:t>
            </a:r>
            <a:endParaRPr lang="en-US" altLang="zh-CN" sz="1800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/>
              <a:t>  :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CC"/>
                </a:solidFill>
              </a:rPr>
              <a:t>A8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CC"/>
                </a:solidFill>
              </a:rPr>
              <a:t>A7</a:t>
            </a:r>
            <a:r>
              <a:rPr lang="en-US" altLang="zh-CN" sz="1800" dirty="0"/>
              <a:t>  </a:t>
            </a:r>
            <a:r>
              <a:rPr lang="en-US" altLang="zh-CN" sz="1800" dirty="0">
                <a:solidFill>
                  <a:srgbClr val="FFCC00"/>
                </a:solidFill>
              </a:rPr>
              <a:t> </a:t>
            </a:r>
            <a:r>
              <a:rPr lang="en-US" altLang="zh-CN" sz="1800" dirty="0"/>
              <a:t>O7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1800" b="0" dirty="0">
                <a:cs typeface="Arial" panose="020B0604020202020204" pitchFamily="34" charset="0"/>
              </a:rPr>
              <a:t>  </a:t>
            </a:r>
            <a:r>
              <a:rPr lang="en-US" altLang="zh-CN" sz="1800" dirty="0">
                <a:cs typeface="Arial" panose="020B0604020202020204" pitchFamily="34" charset="0"/>
              </a:rPr>
              <a:t>: </a:t>
            </a:r>
            <a:r>
              <a:rPr lang="en-US" altLang="zh-CN" sz="1800" b="0" dirty="0">
                <a:cs typeface="Arial" panose="020B0604020202020204" pitchFamily="34" charset="0"/>
              </a:rPr>
              <a:t>     </a:t>
            </a:r>
            <a:r>
              <a:rPr lang="en-US" altLang="zh-CN" sz="1800" dirty="0"/>
              <a:t>:</a:t>
            </a:r>
            <a:endParaRPr lang="en-US" altLang="zh-CN" sz="1800" dirty="0"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1800" b="0" dirty="0"/>
              <a:t> </a:t>
            </a:r>
            <a:r>
              <a:rPr lang="en-US" altLang="zh-CN" sz="1800" dirty="0"/>
              <a:t> :      :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/>
              <a:t>  :      :</a:t>
            </a:r>
            <a:r>
              <a:rPr lang="en-US" altLang="zh-CN" sz="1800" b="0" dirty="0"/>
              <a:t> </a:t>
            </a:r>
            <a:endParaRPr lang="en-US" altLang="zh-CN" sz="1800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CC"/>
                </a:solidFill>
              </a:rPr>
              <a:t>A0</a:t>
            </a:r>
            <a:r>
              <a:rPr lang="en-US" altLang="zh-CN" sz="1800" b="0" dirty="0"/>
              <a:t>   </a:t>
            </a:r>
            <a:r>
              <a:rPr lang="en-US" altLang="zh-CN" sz="1800" dirty="0"/>
              <a:t>O0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zh-CN" sz="1200" b="0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zh-CN" sz="1200" b="0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zh-CN" sz="1200" b="0" dirty="0"/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buFontTx/>
              <a:buNone/>
            </a:pPr>
            <a:r>
              <a:rPr lang="en-US" altLang="zh-CN" sz="1700" dirty="0">
                <a:solidFill>
                  <a:srgbClr val="FF0000"/>
                </a:solidFill>
              </a:rPr>
              <a:t>/OE</a:t>
            </a:r>
            <a:r>
              <a:rPr lang="en-US" altLang="zh-CN" sz="1700" dirty="0">
                <a:solidFill>
                  <a:srgbClr val="FFCC00"/>
                </a:solidFill>
              </a:rPr>
              <a:t> </a:t>
            </a:r>
            <a:r>
              <a:rPr lang="en-US" altLang="zh-CN" sz="1700" dirty="0"/>
              <a:t>/</a:t>
            </a:r>
            <a:r>
              <a:rPr lang="en-US" altLang="zh-CN" sz="1700" dirty="0" smtClean="0"/>
              <a:t>WE</a:t>
            </a:r>
            <a:endParaRPr lang="en-US" altLang="zh-CN" sz="1700" dirty="0"/>
          </a:p>
        </p:txBody>
      </p:sp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3654425" y="3436938"/>
            <a:ext cx="792163" cy="1728787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10800" rIns="18000" bIns="108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D7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18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Q7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74LS373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D0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18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Q0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</a:t>
            </a:r>
          </a:p>
        </p:txBody>
      </p:sp>
      <p:sp>
        <p:nvSpPr>
          <p:cNvPr id="75782" name="Line 6"/>
          <p:cNvSpPr>
            <a:spLocks noChangeShapeType="1"/>
          </p:cNvSpPr>
          <p:nvPr/>
        </p:nvSpPr>
        <p:spPr bwMode="auto">
          <a:xfrm>
            <a:off x="1782763" y="4589463"/>
            <a:ext cx="18716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83" name="Line 7"/>
          <p:cNvSpPr>
            <a:spLocks noChangeShapeType="1"/>
          </p:cNvSpPr>
          <p:nvPr/>
        </p:nvSpPr>
        <p:spPr bwMode="auto">
          <a:xfrm>
            <a:off x="1782763" y="3581400"/>
            <a:ext cx="18716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84" name="Line 8"/>
          <p:cNvSpPr>
            <a:spLocks noChangeShapeType="1"/>
          </p:cNvSpPr>
          <p:nvPr/>
        </p:nvSpPr>
        <p:spPr bwMode="auto">
          <a:xfrm>
            <a:off x="4446588" y="3581400"/>
            <a:ext cx="1081087" cy="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85" name="Line 9"/>
          <p:cNvSpPr>
            <a:spLocks noChangeShapeType="1"/>
          </p:cNvSpPr>
          <p:nvPr/>
        </p:nvSpPr>
        <p:spPr bwMode="auto">
          <a:xfrm>
            <a:off x="4446588" y="4589463"/>
            <a:ext cx="1081087" cy="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86" name="Line 10"/>
          <p:cNvSpPr>
            <a:spLocks noChangeShapeType="1"/>
          </p:cNvSpPr>
          <p:nvPr/>
        </p:nvSpPr>
        <p:spPr bwMode="auto">
          <a:xfrm>
            <a:off x="1782763" y="3292475"/>
            <a:ext cx="3744912" cy="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87" name="Line 11"/>
          <p:cNvSpPr>
            <a:spLocks noChangeShapeType="1"/>
          </p:cNvSpPr>
          <p:nvPr/>
        </p:nvSpPr>
        <p:spPr bwMode="auto">
          <a:xfrm>
            <a:off x="1782763" y="2716213"/>
            <a:ext cx="3744912" cy="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88" name="Line 12"/>
          <p:cNvSpPr>
            <a:spLocks noChangeShapeType="1"/>
          </p:cNvSpPr>
          <p:nvPr/>
        </p:nvSpPr>
        <p:spPr bwMode="auto">
          <a:xfrm>
            <a:off x="1782763" y="2860675"/>
            <a:ext cx="3744912" cy="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89" name="Line 13"/>
          <p:cNvSpPr>
            <a:spLocks noChangeShapeType="1"/>
          </p:cNvSpPr>
          <p:nvPr/>
        </p:nvSpPr>
        <p:spPr bwMode="auto">
          <a:xfrm>
            <a:off x="1782763" y="3005138"/>
            <a:ext cx="3744912" cy="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0" name="Line 14"/>
          <p:cNvSpPr>
            <a:spLocks noChangeShapeType="1"/>
          </p:cNvSpPr>
          <p:nvPr/>
        </p:nvSpPr>
        <p:spPr bwMode="auto">
          <a:xfrm>
            <a:off x="1782763" y="3148013"/>
            <a:ext cx="3744912" cy="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1" name="Line 15"/>
          <p:cNvSpPr>
            <a:spLocks noChangeShapeType="1"/>
          </p:cNvSpPr>
          <p:nvPr/>
        </p:nvSpPr>
        <p:spPr bwMode="auto">
          <a:xfrm>
            <a:off x="1782763" y="3724275"/>
            <a:ext cx="18716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2" name="Line 16"/>
          <p:cNvSpPr>
            <a:spLocks noChangeShapeType="1"/>
          </p:cNvSpPr>
          <p:nvPr/>
        </p:nvSpPr>
        <p:spPr bwMode="auto">
          <a:xfrm>
            <a:off x="1782763" y="3868738"/>
            <a:ext cx="18716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3" name="Line 17"/>
          <p:cNvSpPr>
            <a:spLocks noChangeShapeType="1"/>
          </p:cNvSpPr>
          <p:nvPr/>
        </p:nvSpPr>
        <p:spPr bwMode="auto">
          <a:xfrm>
            <a:off x="1782763" y="4013200"/>
            <a:ext cx="18716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4" name="Line 18"/>
          <p:cNvSpPr>
            <a:spLocks noChangeShapeType="1"/>
          </p:cNvSpPr>
          <p:nvPr/>
        </p:nvSpPr>
        <p:spPr bwMode="auto">
          <a:xfrm>
            <a:off x="1782763" y="4156075"/>
            <a:ext cx="18716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5" name="Line 19"/>
          <p:cNvSpPr>
            <a:spLocks noChangeShapeType="1"/>
          </p:cNvSpPr>
          <p:nvPr/>
        </p:nvSpPr>
        <p:spPr bwMode="auto">
          <a:xfrm>
            <a:off x="1782763" y="4300538"/>
            <a:ext cx="18716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6" name="Line 20"/>
          <p:cNvSpPr>
            <a:spLocks noChangeShapeType="1"/>
          </p:cNvSpPr>
          <p:nvPr/>
        </p:nvSpPr>
        <p:spPr bwMode="auto">
          <a:xfrm>
            <a:off x="1782763" y="4445000"/>
            <a:ext cx="18716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7" name="Line 21"/>
          <p:cNvSpPr>
            <a:spLocks noChangeShapeType="1"/>
          </p:cNvSpPr>
          <p:nvPr/>
        </p:nvSpPr>
        <p:spPr bwMode="auto">
          <a:xfrm flipV="1">
            <a:off x="4446588" y="3724275"/>
            <a:ext cx="1081087" cy="1588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8" name="Line 22"/>
          <p:cNvSpPr>
            <a:spLocks noChangeShapeType="1"/>
          </p:cNvSpPr>
          <p:nvPr/>
        </p:nvSpPr>
        <p:spPr bwMode="auto">
          <a:xfrm flipV="1">
            <a:off x="4446588" y="3868738"/>
            <a:ext cx="1081087" cy="1587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9" name="Line 23"/>
          <p:cNvSpPr>
            <a:spLocks noChangeShapeType="1"/>
          </p:cNvSpPr>
          <p:nvPr/>
        </p:nvSpPr>
        <p:spPr bwMode="auto">
          <a:xfrm flipV="1">
            <a:off x="4446588" y="4013200"/>
            <a:ext cx="1066800" cy="1588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00" name="Line 24"/>
          <p:cNvSpPr>
            <a:spLocks noChangeShapeType="1"/>
          </p:cNvSpPr>
          <p:nvPr/>
        </p:nvSpPr>
        <p:spPr bwMode="auto">
          <a:xfrm flipV="1">
            <a:off x="4446588" y="4156075"/>
            <a:ext cx="1081087" cy="1588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01" name="Line 25"/>
          <p:cNvSpPr>
            <a:spLocks noChangeShapeType="1"/>
          </p:cNvSpPr>
          <p:nvPr/>
        </p:nvSpPr>
        <p:spPr bwMode="auto">
          <a:xfrm flipV="1">
            <a:off x="4446588" y="4300538"/>
            <a:ext cx="1081087" cy="1587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02" name="Line 26"/>
          <p:cNvSpPr>
            <a:spLocks noChangeShapeType="1"/>
          </p:cNvSpPr>
          <p:nvPr/>
        </p:nvSpPr>
        <p:spPr bwMode="auto">
          <a:xfrm flipV="1">
            <a:off x="4446588" y="4445000"/>
            <a:ext cx="1081087" cy="1588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03" name="Line 27"/>
          <p:cNvSpPr>
            <a:spLocks noChangeShapeType="1"/>
          </p:cNvSpPr>
          <p:nvPr/>
        </p:nvSpPr>
        <p:spPr bwMode="auto">
          <a:xfrm>
            <a:off x="1782763" y="4878388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04" name="Line 28"/>
          <p:cNvSpPr>
            <a:spLocks noChangeShapeType="1"/>
          </p:cNvSpPr>
          <p:nvPr/>
        </p:nvSpPr>
        <p:spPr bwMode="auto">
          <a:xfrm>
            <a:off x="1782763" y="4878388"/>
            <a:ext cx="1871662" cy="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05" name="Line 29"/>
          <p:cNvSpPr>
            <a:spLocks noChangeShapeType="1"/>
          </p:cNvSpPr>
          <p:nvPr/>
        </p:nvSpPr>
        <p:spPr bwMode="auto">
          <a:xfrm>
            <a:off x="2214563" y="4589463"/>
            <a:ext cx="0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06" name="Line 30"/>
          <p:cNvSpPr>
            <a:spLocks noChangeShapeType="1"/>
          </p:cNvSpPr>
          <p:nvPr/>
        </p:nvSpPr>
        <p:spPr bwMode="auto">
          <a:xfrm>
            <a:off x="2359025" y="4446588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07" name="Line 31"/>
          <p:cNvSpPr>
            <a:spLocks noChangeShapeType="1"/>
          </p:cNvSpPr>
          <p:nvPr/>
        </p:nvSpPr>
        <p:spPr bwMode="auto">
          <a:xfrm>
            <a:off x="2503488" y="4302125"/>
            <a:ext cx="0" cy="1728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08" name="Line 32"/>
          <p:cNvSpPr>
            <a:spLocks noChangeShapeType="1"/>
          </p:cNvSpPr>
          <p:nvPr/>
        </p:nvSpPr>
        <p:spPr bwMode="auto">
          <a:xfrm>
            <a:off x="2646363" y="4157663"/>
            <a:ext cx="0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09" name="Line 33"/>
          <p:cNvSpPr>
            <a:spLocks noChangeShapeType="1"/>
          </p:cNvSpPr>
          <p:nvPr/>
        </p:nvSpPr>
        <p:spPr bwMode="auto">
          <a:xfrm>
            <a:off x="2790825" y="4014788"/>
            <a:ext cx="0" cy="1871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10" name="Line 34"/>
          <p:cNvSpPr>
            <a:spLocks noChangeShapeType="1"/>
          </p:cNvSpPr>
          <p:nvPr/>
        </p:nvSpPr>
        <p:spPr bwMode="auto">
          <a:xfrm>
            <a:off x="2935288" y="3870325"/>
            <a:ext cx="0" cy="1944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11" name="Line 35"/>
          <p:cNvSpPr>
            <a:spLocks noChangeShapeType="1"/>
          </p:cNvSpPr>
          <p:nvPr/>
        </p:nvSpPr>
        <p:spPr bwMode="auto">
          <a:xfrm>
            <a:off x="3078163" y="3725863"/>
            <a:ext cx="0" cy="2016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12" name="Line 36"/>
          <p:cNvSpPr>
            <a:spLocks noChangeShapeType="1"/>
          </p:cNvSpPr>
          <p:nvPr/>
        </p:nvSpPr>
        <p:spPr bwMode="auto">
          <a:xfrm>
            <a:off x="3222625" y="3581400"/>
            <a:ext cx="0" cy="2089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13" name="Line 37"/>
          <p:cNvSpPr>
            <a:spLocks noChangeShapeType="1"/>
          </p:cNvSpPr>
          <p:nvPr/>
        </p:nvSpPr>
        <p:spPr bwMode="auto">
          <a:xfrm>
            <a:off x="3222625" y="5670550"/>
            <a:ext cx="3529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14" name="Line 38"/>
          <p:cNvSpPr>
            <a:spLocks noChangeShapeType="1"/>
          </p:cNvSpPr>
          <p:nvPr/>
        </p:nvSpPr>
        <p:spPr bwMode="auto">
          <a:xfrm>
            <a:off x="3078163" y="5741988"/>
            <a:ext cx="3744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15" name="Line 39"/>
          <p:cNvSpPr>
            <a:spLocks noChangeShapeType="1"/>
          </p:cNvSpPr>
          <p:nvPr/>
        </p:nvSpPr>
        <p:spPr bwMode="auto">
          <a:xfrm>
            <a:off x="2935288" y="5815013"/>
            <a:ext cx="3959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16" name="Line 40"/>
          <p:cNvSpPr>
            <a:spLocks noChangeShapeType="1"/>
          </p:cNvSpPr>
          <p:nvPr/>
        </p:nvSpPr>
        <p:spPr bwMode="auto">
          <a:xfrm>
            <a:off x="2790825" y="5886450"/>
            <a:ext cx="417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17" name="Line 41"/>
          <p:cNvSpPr>
            <a:spLocks noChangeShapeType="1"/>
          </p:cNvSpPr>
          <p:nvPr/>
        </p:nvSpPr>
        <p:spPr bwMode="auto">
          <a:xfrm>
            <a:off x="2646363" y="5957888"/>
            <a:ext cx="4392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18" name="Line 42"/>
          <p:cNvSpPr>
            <a:spLocks noChangeShapeType="1"/>
          </p:cNvSpPr>
          <p:nvPr/>
        </p:nvSpPr>
        <p:spPr bwMode="auto">
          <a:xfrm>
            <a:off x="2503488" y="6030913"/>
            <a:ext cx="4608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19" name="Line 43"/>
          <p:cNvSpPr>
            <a:spLocks noChangeShapeType="1"/>
          </p:cNvSpPr>
          <p:nvPr/>
        </p:nvSpPr>
        <p:spPr bwMode="auto">
          <a:xfrm>
            <a:off x="2359025" y="6102350"/>
            <a:ext cx="4824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20" name="Line 44"/>
          <p:cNvSpPr>
            <a:spLocks noChangeShapeType="1"/>
          </p:cNvSpPr>
          <p:nvPr/>
        </p:nvSpPr>
        <p:spPr bwMode="auto">
          <a:xfrm>
            <a:off x="2214563" y="6173788"/>
            <a:ext cx="50403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21" name="Line 45"/>
          <p:cNvSpPr>
            <a:spLocks noChangeShapeType="1"/>
          </p:cNvSpPr>
          <p:nvPr/>
        </p:nvSpPr>
        <p:spPr bwMode="auto">
          <a:xfrm>
            <a:off x="6462713" y="3581400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22" name="Line 46"/>
          <p:cNvSpPr>
            <a:spLocks noChangeShapeType="1"/>
          </p:cNvSpPr>
          <p:nvPr/>
        </p:nvSpPr>
        <p:spPr bwMode="auto">
          <a:xfrm flipV="1">
            <a:off x="6751638" y="3581400"/>
            <a:ext cx="0" cy="2089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23" name="Line 47"/>
          <p:cNvSpPr>
            <a:spLocks noChangeShapeType="1"/>
          </p:cNvSpPr>
          <p:nvPr/>
        </p:nvSpPr>
        <p:spPr bwMode="auto">
          <a:xfrm flipV="1">
            <a:off x="6823075" y="3725863"/>
            <a:ext cx="0" cy="2016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24" name="Line 48"/>
          <p:cNvSpPr>
            <a:spLocks noChangeShapeType="1"/>
          </p:cNvSpPr>
          <p:nvPr/>
        </p:nvSpPr>
        <p:spPr bwMode="auto">
          <a:xfrm>
            <a:off x="6894513" y="3870325"/>
            <a:ext cx="0" cy="1944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25" name="Line 49"/>
          <p:cNvSpPr>
            <a:spLocks noChangeShapeType="1"/>
          </p:cNvSpPr>
          <p:nvPr/>
        </p:nvSpPr>
        <p:spPr bwMode="auto">
          <a:xfrm flipV="1">
            <a:off x="6967538" y="4014788"/>
            <a:ext cx="0" cy="1871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26" name="Line 50"/>
          <p:cNvSpPr>
            <a:spLocks noChangeShapeType="1"/>
          </p:cNvSpPr>
          <p:nvPr/>
        </p:nvSpPr>
        <p:spPr bwMode="auto">
          <a:xfrm flipV="1">
            <a:off x="7038975" y="4157663"/>
            <a:ext cx="0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27" name="Line 51"/>
          <p:cNvSpPr>
            <a:spLocks noChangeShapeType="1"/>
          </p:cNvSpPr>
          <p:nvPr/>
        </p:nvSpPr>
        <p:spPr bwMode="auto">
          <a:xfrm flipV="1">
            <a:off x="7112000" y="4302125"/>
            <a:ext cx="0" cy="1728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28" name="Line 52"/>
          <p:cNvSpPr>
            <a:spLocks noChangeShapeType="1"/>
          </p:cNvSpPr>
          <p:nvPr/>
        </p:nvSpPr>
        <p:spPr bwMode="auto">
          <a:xfrm flipV="1">
            <a:off x="7183438" y="4446588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29" name="Line 53"/>
          <p:cNvSpPr>
            <a:spLocks noChangeShapeType="1"/>
          </p:cNvSpPr>
          <p:nvPr/>
        </p:nvSpPr>
        <p:spPr bwMode="auto">
          <a:xfrm flipV="1">
            <a:off x="7254875" y="4589463"/>
            <a:ext cx="0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30" name="Line 54"/>
          <p:cNvSpPr>
            <a:spLocks noChangeShapeType="1"/>
          </p:cNvSpPr>
          <p:nvPr/>
        </p:nvSpPr>
        <p:spPr bwMode="auto">
          <a:xfrm>
            <a:off x="6462713" y="4589463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31" name="Line 55"/>
          <p:cNvSpPr>
            <a:spLocks noChangeShapeType="1"/>
          </p:cNvSpPr>
          <p:nvPr/>
        </p:nvSpPr>
        <p:spPr bwMode="auto">
          <a:xfrm>
            <a:off x="6462713" y="4446588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32" name="Line 56"/>
          <p:cNvSpPr>
            <a:spLocks noChangeShapeType="1"/>
          </p:cNvSpPr>
          <p:nvPr/>
        </p:nvSpPr>
        <p:spPr bwMode="auto">
          <a:xfrm>
            <a:off x="6462713" y="4302125"/>
            <a:ext cx="649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33" name="Line 57"/>
          <p:cNvSpPr>
            <a:spLocks noChangeShapeType="1"/>
          </p:cNvSpPr>
          <p:nvPr/>
        </p:nvSpPr>
        <p:spPr bwMode="auto">
          <a:xfrm>
            <a:off x="6462713" y="4157663"/>
            <a:ext cx="576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34" name="Line 58"/>
          <p:cNvSpPr>
            <a:spLocks noChangeShapeType="1"/>
          </p:cNvSpPr>
          <p:nvPr/>
        </p:nvSpPr>
        <p:spPr bwMode="auto">
          <a:xfrm>
            <a:off x="6462713" y="4014788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35" name="Line 59"/>
          <p:cNvSpPr>
            <a:spLocks noChangeShapeType="1"/>
          </p:cNvSpPr>
          <p:nvPr/>
        </p:nvSpPr>
        <p:spPr bwMode="auto">
          <a:xfrm>
            <a:off x="6462713" y="3870325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36" name="Line 60"/>
          <p:cNvSpPr>
            <a:spLocks noChangeShapeType="1"/>
          </p:cNvSpPr>
          <p:nvPr/>
        </p:nvSpPr>
        <p:spPr bwMode="auto">
          <a:xfrm>
            <a:off x="6462713" y="3725863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37" name="Line 61"/>
          <p:cNvSpPr>
            <a:spLocks noChangeShapeType="1"/>
          </p:cNvSpPr>
          <p:nvPr/>
        </p:nvSpPr>
        <p:spPr bwMode="auto">
          <a:xfrm>
            <a:off x="1782763" y="5381625"/>
            <a:ext cx="374491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38" name="Line 62"/>
          <p:cNvSpPr>
            <a:spLocks noChangeShapeType="1"/>
          </p:cNvSpPr>
          <p:nvPr/>
        </p:nvSpPr>
        <p:spPr bwMode="auto">
          <a:xfrm>
            <a:off x="1760538" y="2366963"/>
            <a:ext cx="3743325" cy="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39" name="Oval 63"/>
          <p:cNvSpPr>
            <a:spLocks noChangeAspect="1" noChangeArrowheads="1"/>
          </p:cNvSpPr>
          <p:nvPr/>
        </p:nvSpPr>
        <p:spPr bwMode="auto">
          <a:xfrm>
            <a:off x="3198813" y="3544888"/>
            <a:ext cx="53975" cy="539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None/>
            </a:pPr>
            <a:endParaRPr lang="zh-CN" altLang="en-US" sz="2400"/>
          </a:p>
        </p:txBody>
      </p:sp>
      <p:sp>
        <p:nvSpPr>
          <p:cNvPr id="75840" name="Oval 64"/>
          <p:cNvSpPr>
            <a:spLocks noChangeAspect="1" noChangeArrowheads="1"/>
          </p:cNvSpPr>
          <p:nvPr/>
        </p:nvSpPr>
        <p:spPr bwMode="auto">
          <a:xfrm>
            <a:off x="3054350" y="3689350"/>
            <a:ext cx="53975" cy="539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None/>
            </a:pPr>
            <a:endParaRPr lang="zh-CN" altLang="en-US" sz="2400"/>
          </a:p>
        </p:txBody>
      </p:sp>
      <p:sp>
        <p:nvSpPr>
          <p:cNvPr id="75841" name="Oval 65"/>
          <p:cNvSpPr>
            <a:spLocks noChangeAspect="1" noChangeArrowheads="1"/>
          </p:cNvSpPr>
          <p:nvPr/>
        </p:nvSpPr>
        <p:spPr bwMode="auto">
          <a:xfrm>
            <a:off x="2911475" y="3833813"/>
            <a:ext cx="53975" cy="539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None/>
            </a:pPr>
            <a:endParaRPr lang="zh-CN" altLang="en-US" sz="2400"/>
          </a:p>
        </p:txBody>
      </p:sp>
      <p:sp>
        <p:nvSpPr>
          <p:cNvPr id="75842" name="Oval 66"/>
          <p:cNvSpPr>
            <a:spLocks noChangeAspect="1" noChangeArrowheads="1"/>
          </p:cNvSpPr>
          <p:nvPr/>
        </p:nvSpPr>
        <p:spPr bwMode="auto">
          <a:xfrm>
            <a:off x="2767013" y="3976688"/>
            <a:ext cx="53975" cy="539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None/>
            </a:pPr>
            <a:endParaRPr lang="zh-CN" altLang="en-US" sz="2400"/>
          </a:p>
        </p:txBody>
      </p:sp>
      <p:sp>
        <p:nvSpPr>
          <p:cNvPr id="75843" name="Oval 67"/>
          <p:cNvSpPr>
            <a:spLocks noChangeAspect="1" noChangeArrowheads="1"/>
          </p:cNvSpPr>
          <p:nvPr/>
        </p:nvSpPr>
        <p:spPr bwMode="auto">
          <a:xfrm>
            <a:off x="2622550" y="4121150"/>
            <a:ext cx="53975" cy="539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None/>
            </a:pPr>
            <a:endParaRPr lang="zh-CN" altLang="en-US" sz="2400"/>
          </a:p>
        </p:txBody>
      </p:sp>
      <p:sp>
        <p:nvSpPr>
          <p:cNvPr id="75844" name="Oval 68"/>
          <p:cNvSpPr>
            <a:spLocks noChangeAspect="1" noChangeArrowheads="1"/>
          </p:cNvSpPr>
          <p:nvPr/>
        </p:nvSpPr>
        <p:spPr bwMode="auto">
          <a:xfrm>
            <a:off x="2479675" y="4265613"/>
            <a:ext cx="53975" cy="539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None/>
            </a:pPr>
            <a:endParaRPr lang="zh-CN" altLang="en-US" sz="2400"/>
          </a:p>
        </p:txBody>
      </p:sp>
      <p:sp>
        <p:nvSpPr>
          <p:cNvPr id="75845" name="Oval 69"/>
          <p:cNvSpPr>
            <a:spLocks noChangeAspect="1" noChangeArrowheads="1"/>
          </p:cNvSpPr>
          <p:nvPr/>
        </p:nvSpPr>
        <p:spPr bwMode="auto">
          <a:xfrm>
            <a:off x="2335213" y="4408488"/>
            <a:ext cx="53975" cy="539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None/>
            </a:pPr>
            <a:endParaRPr lang="zh-CN" altLang="en-US" sz="2400"/>
          </a:p>
        </p:txBody>
      </p:sp>
      <p:sp>
        <p:nvSpPr>
          <p:cNvPr id="75846" name="Oval 70"/>
          <p:cNvSpPr>
            <a:spLocks noChangeAspect="1" noChangeArrowheads="1"/>
          </p:cNvSpPr>
          <p:nvPr/>
        </p:nvSpPr>
        <p:spPr bwMode="auto">
          <a:xfrm>
            <a:off x="2190750" y="4552950"/>
            <a:ext cx="53975" cy="539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None/>
            </a:pPr>
            <a:endParaRPr lang="zh-CN" altLang="en-US" sz="2400"/>
          </a:p>
        </p:txBody>
      </p:sp>
      <p:sp>
        <p:nvSpPr>
          <p:cNvPr id="75847" name="Rectangle 71"/>
          <p:cNvSpPr>
            <a:spLocks noChangeArrowheads="1"/>
          </p:cNvSpPr>
          <p:nvPr/>
        </p:nvSpPr>
        <p:spPr bwMode="auto">
          <a:xfrm>
            <a:off x="5275263" y="1233488"/>
            <a:ext cx="13970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10800" rIns="18000" bIns="108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000" b="0">
                <a:solidFill>
                  <a:srgbClr val="FF0000"/>
                </a:solidFill>
                <a:latin typeface="Arial Black" panose="020B0A040201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000" b="0">
                <a:latin typeface="Arial Black" panose="020B0A040201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6264</a:t>
            </a: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000" b="0">
                <a:latin typeface="Arial Black" panose="020B0A040201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  </a:t>
            </a:r>
            <a:r>
              <a:rPr lang="en-US" altLang="zh-CN" sz="2000" b="0">
                <a:solidFill>
                  <a:srgbClr val="FF0000"/>
                </a:solidFill>
                <a:latin typeface="Arial Black" panose="020B0A040201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8K RAM  </a:t>
            </a:r>
          </a:p>
        </p:txBody>
      </p:sp>
      <p:sp>
        <p:nvSpPr>
          <p:cNvPr id="75848" name="Rectangle 72"/>
          <p:cNvSpPr>
            <a:spLocks noChangeArrowheads="1"/>
          </p:cNvSpPr>
          <p:nvPr/>
        </p:nvSpPr>
        <p:spPr bwMode="auto">
          <a:xfrm>
            <a:off x="793750" y="1482725"/>
            <a:ext cx="1069975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 smtClean="0">
                <a:solidFill>
                  <a:srgbClr val="0033CC"/>
                </a:solidFill>
                <a:latin typeface="Arial Black" panose="020B0A040201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AT89S</a:t>
            </a:r>
            <a:r>
              <a:rPr lang="en-US" altLang="zh-CN" sz="2000" b="0" dirty="0" smtClean="0">
                <a:solidFill>
                  <a:srgbClr val="0033CC"/>
                </a:solidFill>
                <a:latin typeface="Arial Black" panose="020B0A040201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51</a:t>
            </a:r>
            <a:endParaRPr lang="en-US" altLang="zh-CN" sz="2000" b="0" dirty="0">
              <a:solidFill>
                <a:srgbClr val="0033CC"/>
              </a:solidFill>
              <a:latin typeface="Arial Black" panose="020B0A04020102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5849" name="Line 73"/>
          <p:cNvSpPr>
            <a:spLocks noChangeShapeType="1"/>
          </p:cNvSpPr>
          <p:nvPr/>
        </p:nvSpPr>
        <p:spPr bwMode="auto">
          <a:xfrm>
            <a:off x="5616575" y="2106613"/>
            <a:ext cx="263525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50" name="Rectangle 74"/>
          <p:cNvSpPr>
            <a:spLocks noChangeArrowheads="1"/>
          </p:cNvSpPr>
          <p:nvPr/>
        </p:nvSpPr>
        <p:spPr bwMode="auto">
          <a:xfrm>
            <a:off x="6705600" y="2079625"/>
            <a:ext cx="169545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/>
              <a:t>/CE = P2.5(A13)</a:t>
            </a:r>
          </a:p>
        </p:txBody>
      </p:sp>
      <p:sp>
        <p:nvSpPr>
          <p:cNvPr id="75851" name="Line 76"/>
          <p:cNvSpPr>
            <a:spLocks noChangeShapeType="1"/>
          </p:cNvSpPr>
          <p:nvPr/>
        </p:nvSpPr>
        <p:spPr bwMode="auto">
          <a:xfrm>
            <a:off x="1760538" y="5895975"/>
            <a:ext cx="198437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52" name="Line 77"/>
          <p:cNvSpPr>
            <a:spLocks noChangeShapeType="1"/>
          </p:cNvSpPr>
          <p:nvPr/>
        </p:nvSpPr>
        <p:spPr bwMode="auto">
          <a:xfrm>
            <a:off x="1955800" y="5894388"/>
            <a:ext cx="0" cy="431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53" name="Line 78"/>
          <p:cNvSpPr>
            <a:spLocks noChangeShapeType="1"/>
          </p:cNvSpPr>
          <p:nvPr/>
        </p:nvSpPr>
        <p:spPr bwMode="auto">
          <a:xfrm>
            <a:off x="1958975" y="6326188"/>
            <a:ext cx="431641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54" name="Line 79"/>
          <p:cNvSpPr>
            <a:spLocks noChangeShapeType="1"/>
          </p:cNvSpPr>
          <p:nvPr/>
        </p:nvSpPr>
        <p:spPr bwMode="auto">
          <a:xfrm flipV="1">
            <a:off x="6275388" y="5534025"/>
            <a:ext cx="0" cy="79216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855" name="AutoShape 80"/>
          <p:cNvSpPr>
            <a:spLocks noChangeArrowheads="1"/>
          </p:cNvSpPr>
          <p:nvPr/>
        </p:nvSpPr>
        <p:spPr bwMode="auto">
          <a:xfrm>
            <a:off x="7140575" y="2689225"/>
            <a:ext cx="1331913" cy="1081088"/>
          </a:xfrm>
          <a:prstGeom prst="wedgeRoundRectCallout">
            <a:avLst>
              <a:gd name="adj1" fmla="val -76222"/>
              <a:gd name="adj2" fmla="val 40014"/>
              <a:gd name="adj3" fmla="val 16667"/>
            </a:avLst>
          </a:prstGeom>
          <a:noFill/>
          <a:ln w="9525">
            <a:solidFill>
              <a:srgbClr val="00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r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三态输出的数据口由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/OE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</a:p>
        </p:txBody>
      </p:sp>
      <p:grpSp>
        <p:nvGrpSpPr>
          <p:cNvPr id="82" name="组合 8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5" name="矩形 8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和数据存储器</a:t>
            </a:r>
          </a:p>
        </p:txBody>
      </p:sp>
      <p:sp>
        <p:nvSpPr>
          <p:cNvPr id="88" name="Rectangle 17"/>
          <p:cNvSpPr>
            <a:spLocks noChangeArrowheads="1"/>
          </p:cNvSpPr>
          <p:nvPr/>
        </p:nvSpPr>
        <p:spPr bwMode="auto">
          <a:xfrm>
            <a:off x="319661" y="804189"/>
            <a:ext cx="2879152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扩展片外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972" y="5751546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写出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146051" y="5187534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读入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48597" y="4732337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/L</a:t>
            </a:r>
            <a:endParaRPr lang="zh-CN" altLang="en-US" dirty="0"/>
          </a:p>
        </p:txBody>
      </p:sp>
      <p:sp>
        <p:nvSpPr>
          <p:cNvPr id="92" name="Line 79"/>
          <p:cNvSpPr>
            <a:spLocks noChangeShapeType="1"/>
          </p:cNvSpPr>
          <p:nvPr/>
        </p:nvSpPr>
        <p:spPr bwMode="auto">
          <a:xfrm>
            <a:off x="4453622" y="4949255"/>
            <a:ext cx="215900" cy="0"/>
          </a:xfrm>
          <a:prstGeom prst="line">
            <a:avLst/>
          </a:prstGeom>
          <a:noFill/>
          <a:ln w="9525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4" name="Line 80"/>
          <p:cNvSpPr>
            <a:spLocks noChangeShapeType="1"/>
          </p:cNvSpPr>
          <p:nvPr/>
        </p:nvSpPr>
        <p:spPr bwMode="auto">
          <a:xfrm>
            <a:off x="4664698" y="4949254"/>
            <a:ext cx="0" cy="252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3" name="Rectangle 81"/>
          <p:cNvSpPr>
            <a:spLocks noChangeArrowheads="1"/>
          </p:cNvSpPr>
          <p:nvPr/>
        </p:nvSpPr>
        <p:spPr bwMode="auto">
          <a:xfrm>
            <a:off x="4539347" y="5123880"/>
            <a:ext cx="257175" cy="88900"/>
          </a:xfrm>
          <a:prstGeom prst="rect">
            <a:avLst/>
          </a:prstGeom>
          <a:solidFill>
            <a:srgbClr val="92D05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5313763" y="1915328"/>
            <a:ext cx="838973" cy="638175"/>
          </a:xfrm>
          <a:prstGeom prst="ellipse">
            <a:avLst/>
          </a:prstGeom>
          <a:noFill/>
          <a:ln w="38100">
            <a:solidFill>
              <a:srgbClr val="0000FF"/>
            </a:solidFill>
            <a:prstDash val="sysDot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1088145" y="4963412"/>
            <a:ext cx="838973" cy="1315236"/>
          </a:xfrm>
          <a:prstGeom prst="ellipse">
            <a:avLst/>
          </a:prstGeom>
          <a:noFill/>
          <a:ln w="38100">
            <a:solidFill>
              <a:srgbClr val="0000FF"/>
            </a:solidFill>
            <a:prstDash val="sysDot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5343822" y="4699193"/>
            <a:ext cx="1334791" cy="1123758"/>
          </a:xfrm>
          <a:prstGeom prst="ellipse">
            <a:avLst/>
          </a:prstGeom>
          <a:noFill/>
          <a:ln w="38100">
            <a:solidFill>
              <a:srgbClr val="0000FF"/>
            </a:solidFill>
            <a:prstDash val="sysDot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06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和数据存储器</a:t>
            </a: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5199063" y="4188273"/>
            <a:ext cx="410903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）访问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片内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20H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单元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en-US" altLang="zh-CN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unsigned char y1_at_0x20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200"/>
              </a:spcBef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）访问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片外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单元 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idata</a:t>
            </a:r>
            <a:r>
              <a:rPr lang="en-US" altLang="zh-CN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unsigned char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y2_at_0x20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319661" y="842689"/>
            <a:ext cx="2879152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数据存储器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037138" y="1842926"/>
            <a:ext cx="4075379" cy="2334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5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 定义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数据时，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date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bdata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idata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lvl="0" algn="ctr">
              <a:lnSpc>
                <a:spcPct val="105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char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a; 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float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idata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x,y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05000"/>
              </a:lnSpc>
              <a:spcBef>
                <a:spcPts val="600"/>
              </a:spcBef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 定义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数据时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，使用 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xdate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pdata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类型：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05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bit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bdata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p; 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unsigned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pdata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q;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05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unsigned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char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xdata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a[2][4]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5199063" y="685939"/>
            <a:ext cx="2996107" cy="1133759"/>
            <a:chOff x="5199063" y="685939"/>
            <a:chExt cx="2996107" cy="1133759"/>
          </a:xfrm>
        </p:grpSpPr>
        <p:sp>
          <p:nvSpPr>
            <p:cNvPr id="42" name="矩形 41"/>
            <p:cNvSpPr/>
            <p:nvPr/>
          </p:nvSpPr>
          <p:spPr>
            <a:xfrm>
              <a:off x="5199063" y="685939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zh-CN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注意：</a:t>
              </a:r>
            </a:p>
          </p:txBody>
        </p:sp>
        <p:sp>
          <p:nvSpPr>
            <p:cNvPr id="43" name="云形 42"/>
            <p:cNvSpPr/>
            <p:nvPr/>
          </p:nvSpPr>
          <p:spPr>
            <a:xfrm>
              <a:off x="5954484" y="839202"/>
              <a:ext cx="2240686" cy="980496"/>
            </a:xfrm>
            <a:prstGeom prst="cloud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</a:t>
              </a:r>
              <a:r>
                <a:rPr lang="zh-CN" altLang="en-US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地址是否有重叠？</a:t>
              </a:r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4" name="图片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99"/>
          <a:stretch/>
        </p:blipFill>
        <p:spPr bwMode="auto">
          <a:xfrm>
            <a:off x="491297" y="1510364"/>
            <a:ext cx="4354666" cy="454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436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和数据存储器</a:t>
            </a:r>
          </a:p>
        </p:txBody>
      </p:sp>
      <p:sp>
        <p:nvSpPr>
          <p:cNvPr id="6" name="Rectangle 4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697679" y="2654587"/>
            <a:ext cx="1219200" cy="9906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位寻址区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697679" y="3645187"/>
            <a:ext cx="1219200" cy="6858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97679" y="4330987"/>
            <a:ext cx="1219200" cy="6096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97679" y="4940587"/>
            <a:ext cx="1219200" cy="6096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697679" y="5550187"/>
            <a:ext cx="1219200" cy="6096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1697679" y="1435387"/>
            <a:ext cx="1219200" cy="1219200"/>
          </a:xfrm>
          <a:prstGeom prst="rect">
            <a:avLst/>
          </a:pr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1240479" y="5321587"/>
            <a:ext cx="38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08H</a:t>
            </a:r>
          </a:p>
          <a:p>
            <a:pPr algn="ct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07H</a:t>
            </a:r>
          </a:p>
          <a:p>
            <a:pPr algn="ctr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00H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1240479" y="1359187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7FH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1240479" y="2425987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30H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2FH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1240479" y="3416587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20H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1FH</a:t>
            </a: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1240479" y="410238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18H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17H</a:t>
            </a: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1240479" y="4711987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10H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0FH</a:t>
            </a: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379530" y="4330987"/>
            <a:ext cx="28765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四个工作寄存器组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每个区中有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R0-R7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八个工作寄存器</a:t>
            </a:r>
          </a:p>
        </p:txBody>
      </p:sp>
      <p:sp>
        <p:nvSpPr>
          <p:cNvPr id="19" name="AutoShape 17"/>
          <p:cNvSpPr>
            <a:spLocks noChangeArrowheads="1"/>
          </p:cNvSpPr>
          <p:nvPr/>
        </p:nvSpPr>
        <p:spPr bwMode="auto">
          <a:xfrm>
            <a:off x="3104571" y="4688274"/>
            <a:ext cx="549919" cy="533400"/>
          </a:xfrm>
          <a:prstGeom prst="leftArrow">
            <a:avLst>
              <a:gd name="adj1" fmla="val 50000"/>
              <a:gd name="adj2" fmla="val 42857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rIns="0" anchor="ctr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buFontTx/>
              <a:buNone/>
            </a:pPr>
            <a:endParaRPr lang="zh-CN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3765983" y="2551094"/>
            <a:ext cx="2490098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位寻址区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个单元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20H-2FH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个可寻址位。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位地址：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00H-7FH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位与字节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地址区别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AutoShape 19"/>
          <p:cNvSpPr>
            <a:spLocks noChangeArrowheads="1"/>
          </p:cNvSpPr>
          <p:nvPr/>
        </p:nvSpPr>
        <p:spPr bwMode="auto">
          <a:xfrm>
            <a:off x="3028371" y="2969012"/>
            <a:ext cx="626119" cy="533400"/>
          </a:xfrm>
          <a:prstGeom prst="leftArrow">
            <a:avLst>
              <a:gd name="adj1" fmla="val 50000"/>
              <a:gd name="adj2" fmla="val 46429"/>
            </a:avLst>
          </a:prstGeom>
          <a:solidFill>
            <a:srgbClr val="FFCC99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rIns="0" anchor="ctr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buFontTx/>
              <a:buNone/>
            </a:pPr>
            <a:endParaRPr lang="zh-CN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3087108" y="1587073"/>
            <a:ext cx="3325812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通用的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30H-7FH</a:t>
            </a:r>
          </a:p>
        </p:txBody>
      </p:sp>
      <p:sp>
        <p:nvSpPr>
          <p:cNvPr id="23" name="AutoShape 21"/>
          <p:cNvSpPr>
            <a:spLocks noChangeArrowheads="1"/>
          </p:cNvSpPr>
          <p:nvPr/>
        </p:nvSpPr>
        <p:spPr bwMode="auto">
          <a:xfrm>
            <a:off x="3028371" y="1729174"/>
            <a:ext cx="626119" cy="533400"/>
          </a:xfrm>
          <a:prstGeom prst="leftArrow">
            <a:avLst>
              <a:gd name="adj1" fmla="val 50000"/>
              <a:gd name="adj2" fmla="val 46429"/>
            </a:avLst>
          </a:pr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rIns="0" anchor="ctr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buFontTx/>
              <a:buNone/>
            </a:pPr>
            <a:endParaRPr lang="zh-CN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70841" y="2821297"/>
            <a:ext cx="153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</a:t>
            </a:r>
            <a:r>
              <a:rPr lang="en-US" altLang="zh-CN" dirty="0" smtClean="0"/>
              <a:t>ata + </a:t>
            </a:r>
          </a:p>
          <a:p>
            <a:r>
              <a:rPr lang="en-US" altLang="zh-CN" dirty="0" err="1" smtClean="0">
                <a:solidFill>
                  <a:srgbClr val="FF0000"/>
                </a:solidFill>
              </a:rPr>
              <a:t>bdata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8" name="直接箭头连接符 27"/>
          <p:cNvCxnSpPr>
            <a:stCxn id="6" idx="1"/>
          </p:cNvCxnSpPr>
          <p:nvPr/>
        </p:nvCxnSpPr>
        <p:spPr>
          <a:xfrm flipH="1" flipV="1">
            <a:off x="1109955" y="3144463"/>
            <a:ext cx="5877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 flipH="1">
            <a:off x="1702114" y="1591040"/>
            <a:ext cx="13503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区（堆栈、数据缓冲区）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6498351" y="1896793"/>
            <a:ext cx="2127393" cy="2437806"/>
            <a:chOff x="6651354" y="1469668"/>
            <a:chExt cx="2127393" cy="2437806"/>
          </a:xfrm>
        </p:grpSpPr>
        <p:grpSp>
          <p:nvGrpSpPr>
            <p:cNvPr id="33" name="组合 32"/>
            <p:cNvGrpSpPr/>
            <p:nvPr/>
          </p:nvGrpSpPr>
          <p:grpSpPr>
            <a:xfrm>
              <a:off x="6651354" y="1469668"/>
              <a:ext cx="2127393" cy="2437806"/>
              <a:chOff x="6212524" y="1469668"/>
              <a:chExt cx="2694836" cy="3047406"/>
            </a:xfrm>
          </p:grpSpPr>
          <p:pic>
            <p:nvPicPr>
              <p:cNvPr id="29" name="图片 1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099"/>
              <a:stretch/>
            </p:blipFill>
            <p:spPr bwMode="auto">
              <a:xfrm>
                <a:off x="6212524" y="1469668"/>
                <a:ext cx="2694836" cy="30474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矩形 31"/>
              <p:cNvSpPr/>
              <p:nvPr/>
            </p:nvSpPr>
            <p:spPr>
              <a:xfrm>
                <a:off x="6565592" y="1999499"/>
                <a:ext cx="828000" cy="19079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7429198" y="2420983"/>
              <a:ext cx="866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</a:t>
              </a:r>
              <a:endPara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128B</a:t>
              </a:r>
              <a:endPara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Rectangle 17"/>
          <p:cNvSpPr>
            <a:spLocks noChangeArrowheads="1"/>
          </p:cNvSpPr>
          <p:nvPr/>
        </p:nvSpPr>
        <p:spPr bwMode="auto">
          <a:xfrm>
            <a:off x="258103" y="832943"/>
            <a:ext cx="2879152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片内低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128RAM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Rectangle 17"/>
          <p:cNvSpPr>
            <a:spLocks noChangeArrowheads="1"/>
          </p:cNvSpPr>
          <p:nvPr/>
        </p:nvSpPr>
        <p:spPr bwMode="auto">
          <a:xfrm>
            <a:off x="3499538" y="5786287"/>
            <a:ext cx="5513084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下一节：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片内高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128RAM -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SFR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98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和数据存储器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884625" y="675076"/>
            <a:ext cx="7912100" cy="51911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片内 </a:t>
            </a:r>
            <a:r>
              <a:rPr lang="en-US" altLang="zh-CN" sz="24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RAM</a:t>
            </a:r>
            <a:r>
              <a:rPr lang="zh-CN" altLang="en-US" sz="24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24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20H-2FH</a:t>
            </a:r>
            <a:r>
              <a:rPr lang="zh-CN" altLang="en-US" sz="24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）中的位寻址区结构图</a:t>
            </a:r>
            <a:endParaRPr lang="zh-CN" altLang="en-US" sz="2400" b="1" dirty="0">
              <a:solidFill>
                <a:srgbClr val="0000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7" name="Group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285292"/>
              </p:ext>
            </p:extLst>
          </p:nvPr>
        </p:nvGraphicFramePr>
        <p:xfrm>
          <a:off x="2251338" y="1183492"/>
          <a:ext cx="6096000" cy="5364192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3352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7F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7D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7C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7B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7A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79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78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52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77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76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75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74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73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72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71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70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52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6F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6D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6C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6B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6A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69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68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52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67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66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65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64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63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62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61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60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52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5F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5D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5C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5B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5A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59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58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52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57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56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55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54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53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52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51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50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52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4F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4D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4C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4B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4A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49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48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52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47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46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45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44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43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42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41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40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52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3F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3D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3C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3B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3A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39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38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352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37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36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35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34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33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32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31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30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352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2F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2D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2C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2B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2A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29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28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352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27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26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25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24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23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22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21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20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352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1F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1D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1C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1B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1A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19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18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352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17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16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15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14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13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12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352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0F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0D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0C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0B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0A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09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08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3352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07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06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05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04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03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02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01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00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8" name="Rectangle 159"/>
          <p:cNvSpPr>
            <a:spLocks noChangeArrowheads="1"/>
          </p:cNvSpPr>
          <p:nvPr/>
        </p:nvSpPr>
        <p:spPr bwMode="auto">
          <a:xfrm>
            <a:off x="8333050" y="1183492"/>
            <a:ext cx="60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000" b="1" dirty="0"/>
              <a:t>2FH</a:t>
            </a:r>
          </a:p>
        </p:txBody>
      </p:sp>
      <p:sp>
        <p:nvSpPr>
          <p:cNvPr id="9" name="Rectangle 160"/>
          <p:cNvSpPr>
            <a:spLocks noChangeArrowheads="1"/>
          </p:cNvSpPr>
          <p:nvPr/>
        </p:nvSpPr>
        <p:spPr bwMode="auto">
          <a:xfrm>
            <a:off x="8333050" y="6136492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000" b="1" dirty="0"/>
              <a:t>20H</a:t>
            </a:r>
          </a:p>
        </p:txBody>
      </p:sp>
      <p:sp>
        <p:nvSpPr>
          <p:cNvPr id="10" name="Rectangle 161"/>
          <p:cNvSpPr>
            <a:spLocks noChangeArrowheads="1"/>
          </p:cNvSpPr>
          <p:nvPr/>
        </p:nvSpPr>
        <p:spPr bwMode="auto">
          <a:xfrm>
            <a:off x="268994" y="3237302"/>
            <a:ext cx="1403350" cy="1207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可按位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寻址的位</a:t>
            </a:r>
          </a:p>
        </p:txBody>
      </p:sp>
      <p:sp>
        <p:nvSpPr>
          <p:cNvPr id="11" name="AutoShape 167"/>
          <p:cNvSpPr>
            <a:spLocks/>
          </p:cNvSpPr>
          <p:nvPr/>
        </p:nvSpPr>
        <p:spPr bwMode="auto">
          <a:xfrm>
            <a:off x="1813188" y="1158092"/>
            <a:ext cx="360362" cy="5400675"/>
          </a:xfrm>
          <a:prstGeom prst="leftBrace">
            <a:avLst>
              <a:gd name="adj1" fmla="val 124890"/>
              <a:gd name="adj2" fmla="val 50000"/>
            </a:avLst>
          </a:prstGeom>
          <a:noFill/>
          <a:ln w="28575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None/>
            </a:pPr>
            <a:endParaRPr lang="zh-CN" altLang="en-US" sz="2400"/>
          </a:p>
        </p:txBody>
      </p:sp>
      <p:sp>
        <p:nvSpPr>
          <p:cNvPr id="12" name="Line 168"/>
          <p:cNvSpPr>
            <a:spLocks noChangeShapeType="1"/>
          </p:cNvSpPr>
          <p:nvPr/>
        </p:nvSpPr>
        <p:spPr bwMode="auto">
          <a:xfrm flipV="1">
            <a:off x="8617213" y="1518455"/>
            <a:ext cx="0" cy="1511300"/>
          </a:xfrm>
          <a:prstGeom prst="line">
            <a:avLst/>
          </a:prstGeom>
          <a:noFill/>
          <a:ln w="28575">
            <a:solidFill>
              <a:srgbClr val="0033CC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Rectangle 169"/>
          <p:cNvSpPr>
            <a:spLocks noChangeArrowheads="1"/>
          </p:cNvSpPr>
          <p:nvPr/>
        </p:nvSpPr>
        <p:spPr bwMode="auto">
          <a:xfrm>
            <a:off x="8290188" y="3101192"/>
            <a:ext cx="606425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/>
              <a:t>字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/>
              <a:t>节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/>
              <a:t>地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/>
              <a:t>址</a:t>
            </a:r>
          </a:p>
        </p:txBody>
      </p:sp>
      <p:sp>
        <p:nvSpPr>
          <p:cNvPr id="14" name="Line 170"/>
          <p:cNvSpPr>
            <a:spLocks noChangeShapeType="1"/>
          </p:cNvSpPr>
          <p:nvPr/>
        </p:nvSpPr>
        <p:spPr bwMode="auto">
          <a:xfrm>
            <a:off x="8617213" y="4687105"/>
            <a:ext cx="0" cy="1511300"/>
          </a:xfrm>
          <a:prstGeom prst="line">
            <a:avLst/>
          </a:prstGeom>
          <a:noFill/>
          <a:ln w="28575">
            <a:solidFill>
              <a:srgbClr val="0033CC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" name="Rectangle 160"/>
          <p:cNvSpPr>
            <a:spLocks noChangeArrowheads="1"/>
          </p:cNvSpPr>
          <p:nvPr/>
        </p:nvSpPr>
        <p:spPr bwMode="auto">
          <a:xfrm>
            <a:off x="8409324" y="4783357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000" b="1" dirty="0"/>
              <a:t>24H</a:t>
            </a:r>
          </a:p>
        </p:txBody>
      </p:sp>
      <p:sp>
        <p:nvSpPr>
          <p:cNvPr id="17" name="云形 16"/>
          <p:cNvSpPr/>
          <p:nvPr/>
        </p:nvSpPr>
        <p:spPr>
          <a:xfrm>
            <a:off x="56714" y="798083"/>
            <a:ext cx="1827911" cy="1532818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字节地址和位地址是否有重叠？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194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和数据存储器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58775" y="881283"/>
            <a:ext cx="8281988" cy="252095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ct val="10000"/>
              </a:spcBef>
              <a:spcAft>
                <a:spcPct val="40000"/>
              </a:spcAft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位寻址区内的地址是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位地址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。共有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00-7FH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个位）；</a:t>
            </a:r>
          </a:p>
          <a:p>
            <a:pPr>
              <a:lnSpc>
                <a:spcPct val="105000"/>
              </a:lnSpc>
              <a:spcBef>
                <a:spcPct val="10000"/>
              </a:spcBef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要区分字节地址和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位地址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这两个不同的地址概念：</a:t>
            </a:r>
          </a:p>
          <a:p>
            <a:pPr>
              <a:lnSpc>
                <a:spcPct val="105000"/>
              </a:lnSpc>
              <a:spcBef>
                <a:spcPct val="10000"/>
              </a:spcBef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从物理的角度，每一个字节地址内包含了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个位，即：</a:t>
            </a:r>
          </a:p>
          <a:p>
            <a:pPr>
              <a:lnSpc>
                <a:spcPct val="105000"/>
              </a:lnSpc>
              <a:spcBef>
                <a:spcPct val="10000"/>
              </a:spcBef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D7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D6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D5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D4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D3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D2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D1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D0</a:t>
            </a:r>
          </a:p>
          <a:p>
            <a:pPr>
              <a:lnSpc>
                <a:spcPct val="105000"/>
              </a:lnSpc>
              <a:spcBef>
                <a:spcPct val="10000"/>
              </a:spcBef>
              <a:spcAft>
                <a:spcPct val="50000"/>
              </a:spcAft>
              <a:buFontTx/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在一般情况，提到的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地址都是字节地址。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76263" y="3186333"/>
            <a:ext cx="8064500" cy="1404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可位寻址的空间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是一般的通用计算机所不具备的，这种位寻址能力是单片机所独有的。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20H~2FH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：既可以字节操作，又可以位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390461" y="4591251"/>
            <a:ext cx="6656258" cy="999076"/>
            <a:chOff x="1823598" y="4591251"/>
            <a:chExt cx="6656258" cy="999076"/>
          </a:xfrm>
        </p:grpSpPr>
        <p:sp>
          <p:nvSpPr>
            <p:cNvPr id="12" name="矩形 11"/>
            <p:cNvSpPr/>
            <p:nvPr/>
          </p:nvSpPr>
          <p:spPr>
            <a:xfrm>
              <a:off x="1987226" y="4591251"/>
              <a:ext cx="47981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600"/>
                </a:spcBef>
                <a:buFontTx/>
                <a:buNone/>
              </a:pPr>
              <a:r>
                <a: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unsigned char y1_at_0x20 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823598" y="5128662"/>
              <a:ext cx="49952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600"/>
                </a:spcBef>
                <a:buFontTx/>
                <a:buNone/>
              </a:pPr>
              <a:r>
                <a:rPr lang="en-US" altLang="zh-CN" sz="2400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bdata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unsigned char y1_at_0x20 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785333" y="5128662"/>
              <a:ext cx="16945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(24H^1)</a:t>
              </a:r>
              <a:endParaRPr lang="zh-CN" altLang="en-US" sz="2400" dirty="0"/>
            </a:p>
          </p:txBody>
        </p:sp>
      </p:grpSp>
      <p:sp>
        <p:nvSpPr>
          <p:cNvPr id="15" name="文本框 14">
            <a:hlinkClick r:id="rId2" action="ppaction://hlinksldjump"/>
          </p:cNvPr>
          <p:cNvSpPr txBox="1"/>
          <p:nvPr/>
        </p:nvSpPr>
        <p:spPr>
          <a:xfrm>
            <a:off x="358775" y="5922332"/>
            <a:ext cx="9914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返</a:t>
            </a:r>
            <a:r>
              <a:rPr lang="en-US" altLang="zh-CN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128B</a:t>
            </a:r>
            <a:endParaRPr lang="zh-CN" altLang="en-US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892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和数据存储器</a:t>
            </a:r>
          </a:p>
        </p:txBody>
      </p:sp>
      <p:sp>
        <p:nvSpPr>
          <p:cNvPr id="59" name="Text Box 30"/>
          <p:cNvSpPr txBox="1">
            <a:spLocks noChangeArrowheads="1"/>
          </p:cNvSpPr>
          <p:nvPr/>
        </p:nvSpPr>
        <p:spPr bwMode="auto">
          <a:xfrm>
            <a:off x="2354264" y="1176684"/>
            <a:ext cx="6153934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工作寄存器组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（片内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00H~1FH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60" name="Text Box 31"/>
          <p:cNvSpPr txBox="1">
            <a:spLocks noChangeArrowheads="1"/>
          </p:cNvSpPr>
          <p:nvPr/>
        </p:nvSpPr>
        <p:spPr bwMode="auto">
          <a:xfrm>
            <a:off x="554038" y="5357215"/>
            <a:ext cx="802957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0" lang="zh-CN" altLang="en-US" sz="2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每个工作寄存器组都有</a:t>
            </a:r>
            <a:r>
              <a:rPr kumimoji="0" lang="en-US" altLang="zh-CN" sz="2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个工作寄存器</a:t>
            </a:r>
            <a:r>
              <a:rPr kumimoji="0" lang="en-US" altLang="zh-CN" sz="22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(R0—R7)</a:t>
            </a:r>
            <a:r>
              <a:rPr kumimoji="0" lang="zh-CN" altLang="en-US" sz="2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，每个工作寄存器对应一个</a:t>
            </a:r>
            <a:r>
              <a:rPr kumimoji="0" lang="zh-CN" altLang="en-US" sz="22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固定的地址</a:t>
            </a:r>
            <a:r>
              <a:rPr kumimoji="0" lang="zh-CN" altLang="en-US" sz="2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。如：工作寄存器组</a:t>
            </a:r>
            <a:r>
              <a:rPr kumimoji="0" lang="en-US" altLang="zh-CN" sz="2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kumimoji="0" lang="en-US" altLang="zh-CN" sz="2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R0</a:t>
            </a:r>
            <a:r>
              <a:rPr kumimoji="0" lang="zh-CN" altLang="en-US" sz="2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的地址为</a:t>
            </a:r>
            <a:r>
              <a:rPr kumimoji="0" lang="en-US" altLang="zh-CN" sz="2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08H</a:t>
            </a:r>
            <a:r>
              <a:rPr kumimoji="0" lang="zh-CN" altLang="en-US" sz="2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。在单片机正常工作时，只有一组工作寄存器处于前台工作。</a:t>
            </a:r>
          </a:p>
        </p:txBody>
      </p:sp>
      <p:grpSp>
        <p:nvGrpSpPr>
          <p:cNvPr id="61" name="Group 77"/>
          <p:cNvGrpSpPr>
            <a:grpSpLocks/>
          </p:cNvGrpSpPr>
          <p:nvPr/>
        </p:nvGrpSpPr>
        <p:grpSpPr bwMode="auto">
          <a:xfrm>
            <a:off x="2211388" y="1930746"/>
            <a:ext cx="6300787" cy="3352800"/>
            <a:chOff x="1315" y="1061"/>
            <a:chExt cx="4128" cy="2112"/>
          </a:xfrm>
        </p:grpSpPr>
        <p:sp>
          <p:nvSpPr>
            <p:cNvPr id="62" name="Line 3"/>
            <p:cNvSpPr>
              <a:spLocks noChangeShapeType="1"/>
            </p:cNvSpPr>
            <p:nvPr/>
          </p:nvSpPr>
          <p:spPr bwMode="gray">
            <a:xfrm flipH="1">
              <a:off x="1315" y="3168"/>
              <a:ext cx="907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Line 4"/>
            <p:cNvSpPr>
              <a:spLocks noChangeShapeType="1"/>
            </p:cNvSpPr>
            <p:nvPr/>
          </p:nvSpPr>
          <p:spPr bwMode="gray">
            <a:xfrm flipH="1">
              <a:off x="1315" y="2640"/>
              <a:ext cx="133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Line 5"/>
            <p:cNvSpPr>
              <a:spLocks noChangeShapeType="1"/>
            </p:cNvSpPr>
            <p:nvPr/>
          </p:nvSpPr>
          <p:spPr bwMode="gray">
            <a:xfrm flipH="1">
              <a:off x="1315" y="2117"/>
              <a:ext cx="183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Line 6"/>
            <p:cNvSpPr>
              <a:spLocks noChangeShapeType="1"/>
            </p:cNvSpPr>
            <p:nvPr/>
          </p:nvSpPr>
          <p:spPr bwMode="gray">
            <a:xfrm flipH="1">
              <a:off x="1315" y="1595"/>
              <a:ext cx="227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Line 7"/>
            <p:cNvSpPr>
              <a:spLocks noChangeShapeType="1"/>
            </p:cNvSpPr>
            <p:nvPr/>
          </p:nvSpPr>
          <p:spPr bwMode="gray">
            <a:xfrm flipH="1" flipV="1">
              <a:off x="1315" y="1065"/>
              <a:ext cx="275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Line 8"/>
            <p:cNvSpPr>
              <a:spLocks noChangeShapeType="1"/>
            </p:cNvSpPr>
            <p:nvPr/>
          </p:nvSpPr>
          <p:spPr bwMode="gray">
            <a:xfrm>
              <a:off x="1398" y="1061"/>
              <a:ext cx="0" cy="54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Line 9"/>
            <p:cNvSpPr>
              <a:spLocks noChangeShapeType="1"/>
            </p:cNvSpPr>
            <p:nvPr/>
          </p:nvSpPr>
          <p:spPr bwMode="gray">
            <a:xfrm>
              <a:off x="1398" y="1610"/>
              <a:ext cx="0" cy="5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Line 10"/>
            <p:cNvSpPr>
              <a:spLocks noChangeShapeType="1"/>
            </p:cNvSpPr>
            <p:nvPr/>
          </p:nvSpPr>
          <p:spPr bwMode="gray">
            <a:xfrm>
              <a:off x="1398" y="2125"/>
              <a:ext cx="0" cy="51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Line 11"/>
            <p:cNvSpPr>
              <a:spLocks noChangeShapeType="1"/>
            </p:cNvSpPr>
            <p:nvPr/>
          </p:nvSpPr>
          <p:spPr bwMode="gray">
            <a:xfrm>
              <a:off x="1398" y="2640"/>
              <a:ext cx="0" cy="51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Text Box 12"/>
            <p:cNvSpPr txBox="1">
              <a:spLocks noChangeArrowheads="1"/>
            </p:cNvSpPr>
            <p:nvPr/>
          </p:nvSpPr>
          <p:spPr bwMode="gray">
            <a:xfrm>
              <a:off x="1492" y="1243"/>
              <a:ext cx="7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18H—1FH</a:t>
              </a:r>
            </a:p>
          </p:txBody>
        </p:sp>
        <p:sp>
          <p:nvSpPr>
            <p:cNvPr id="72" name="Text Box 13"/>
            <p:cNvSpPr txBox="1">
              <a:spLocks noChangeArrowheads="1"/>
            </p:cNvSpPr>
            <p:nvPr/>
          </p:nvSpPr>
          <p:spPr bwMode="gray">
            <a:xfrm>
              <a:off x="1492" y="1742"/>
              <a:ext cx="7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10H—17H</a:t>
              </a:r>
            </a:p>
          </p:txBody>
        </p:sp>
        <p:sp>
          <p:nvSpPr>
            <p:cNvPr id="73" name="Text Box 14"/>
            <p:cNvSpPr txBox="1">
              <a:spLocks noChangeArrowheads="1"/>
            </p:cNvSpPr>
            <p:nvPr/>
          </p:nvSpPr>
          <p:spPr bwMode="gray">
            <a:xfrm>
              <a:off x="1492" y="2286"/>
              <a:ext cx="7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08H—0FH</a:t>
              </a:r>
            </a:p>
          </p:txBody>
        </p:sp>
        <p:sp>
          <p:nvSpPr>
            <p:cNvPr id="74" name="Text Box 15"/>
            <p:cNvSpPr txBox="1">
              <a:spLocks noChangeArrowheads="1"/>
            </p:cNvSpPr>
            <p:nvPr/>
          </p:nvSpPr>
          <p:spPr bwMode="gray">
            <a:xfrm>
              <a:off x="1492" y="2785"/>
              <a:ext cx="7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00H—07H</a:t>
              </a:r>
            </a:p>
          </p:txBody>
        </p:sp>
        <p:grpSp>
          <p:nvGrpSpPr>
            <p:cNvPr id="75" name="Group 37"/>
            <p:cNvGrpSpPr>
              <a:grpSpLocks/>
            </p:cNvGrpSpPr>
            <p:nvPr/>
          </p:nvGrpSpPr>
          <p:grpSpPr bwMode="auto">
            <a:xfrm>
              <a:off x="2255" y="1067"/>
              <a:ext cx="3188" cy="2106"/>
              <a:chOff x="1519" y="1117"/>
              <a:chExt cx="3670" cy="2106"/>
            </a:xfrm>
          </p:grpSpPr>
          <p:grpSp>
            <p:nvGrpSpPr>
              <p:cNvPr id="76" name="Group 16"/>
              <p:cNvGrpSpPr>
                <a:grpSpLocks/>
              </p:cNvGrpSpPr>
              <p:nvPr/>
            </p:nvGrpSpPr>
            <p:grpSpPr bwMode="auto">
              <a:xfrm>
                <a:off x="1519" y="1117"/>
                <a:ext cx="3670" cy="2106"/>
                <a:chOff x="1514" y="1446"/>
                <a:chExt cx="3670" cy="2106"/>
              </a:xfrm>
            </p:grpSpPr>
            <p:sp>
              <p:nvSpPr>
                <p:cNvPr id="81" name="Freeform 17"/>
                <p:cNvSpPr>
                  <a:spLocks/>
                </p:cNvSpPr>
                <p:nvPr/>
              </p:nvSpPr>
              <p:spPr bwMode="gray">
                <a:xfrm>
                  <a:off x="4818" y="1446"/>
                  <a:ext cx="363" cy="533"/>
                </a:xfrm>
                <a:custGeom>
                  <a:avLst/>
                  <a:gdLst>
                    <a:gd name="T0" fmla="*/ 308 w 308"/>
                    <a:gd name="T1" fmla="*/ 120 h 444"/>
                    <a:gd name="T2" fmla="*/ 0 w 308"/>
                    <a:gd name="T3" fmla="*/ 444 h 444"/>
                    <a:gd name="T4" fmla="*/ 0 w 308"/>
                    <a:gd name="T5" fmla="*/ 286 h 444"/>
                    <a:gd name="T6" fmla="*/ 308 w 308"/>
                    <a:gd name="T7" fmla="*/ 0 h 444"/>
                    <a:gd name="T8" fmla="*/ 308 w 308"/>
                    <a:gd name="T9" fmla="*/ 120 h 4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8"/>
                    <a:gd name="T16" fmla="*/ 0 h 444"/>
                    <a:gd name="T17" fmla="*/ 308 w 308"/>
                    <a:gd name="T18" fmla="*/ 444 h 44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8" h="444">
                      <a:moveTo>
                        <a:pt x="308" y="120"/>
                      </a:moveTo>
                      <a:lnTo>
                        <a:pt x="0" y="444"/>
                      </a:lnTo>
                      <a:lnTo>
                        <a:pt x="0" y="286"/>
                      </a:lnTo>
                      <a:lnTo>
                        <a:pt x="308" y="0"/>
                      </a:lnTo>
                      <a:lnTo>
                        <a:pt x="308" y="12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70000"/>
                    </a:gs>
                    <a:gs pos="50000">
                      <a:srgbClr val="333399"/>
                    </a:gs>
                    <a:gs pos="100000">
                      <a:srgbClr val="470000"/>
                    </a:gs>
                  </a:gsLst>
                  <a:lin ang="2700000" scaled="1"/>
                </a:gradFill>
                <a:ln w="0">
                  <a:noFill/>
                  <a:round/>
                  <a:headEnd/>
                  <a:tailEnd/>
                </a:ln>
              </p:spPr>
              <p:txBody>
                <a:bodyPr wrap="none" lIns="0" rIns="0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2" name="Freeform 18"/>
                <p:cNvSpPr>
                  <a:spLocks/>
                </p:cNvSpPr>
                <p:nvPr/>
              </p:nvSpPr>
              <p:spPr bwMode="gray">
                <a:xfrm>
                  <a:off x="3078" y="1446"/>
                  <a:ext cx="2106" cy="341"/>
                </a:xfrm>
                <a:custGeom>
                  <a:avLst/>
                  <a:gdLst>
                    <a:gd name="T0" fmla="*/ 401113 w 1786"/>
                    <a:gd name="T1" fmla="*/ 142476 h 284"/>
                    <a:gd name="T2" fmla="*/ 0 w 1786"/>
                    <a:gd name="T3" fmla="*/ 142476 h 284"/>
                    <a:gd name="T4" fmla="*/ 120928 w 1786"/>
                    <a:gd name="T5" fmla="*/ 0 h 284"/>
                    <a:gd name="T6" fmla="*/ 484714 w 1786"/>
                    <a:gd name="T7" fmla="*/ 0 h 284"/>
                    <a:gd name="T8" fmla="*/ 401113 w 1786"/>
                    <a:gd name="T9" fmla="*/ 142476 h 2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86"/>
                    <a:gd name="T16" fmla="*/ 0 h 284"/>
                    <a:gd name="T17" fmla="*/ 1786 w 1786"/>
                    <a:gd name="T18" fmla="*/ 284 h 2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86" h="284">
                      <a:moveTo>
                        <a:pt x="1478" y="284"/>
                      </a:moveTo>
                      <a:lnTo>
                        <a:pt x="0" y="284"/>
                      </a:lnTo>
                      <a:lnTo>
                        <a:pt x="446" y="0"/>
                      </a:lnTo>
                      <a:lnTo>
                        <a:pt x="1786" y="0"/>
                      </a:lnTo>
                      <a:lnTo>
                        <a:pt x="1478" y="284"/>
                      </a:lnTo>
                      <a:close/>
                    </a:path>
                  </a:pathLst>
                </a:custGeom>
                <a:solidFill>
                  <a:srgbClr val="33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3" name="Freeform 19"/>
                <p:cNvSpPr>
                  <a:spLocks/>
                </p:cNvSpPr>
                <p:nvPr/>
              </p:nvSpPr>
              <p:spPr bwMode="gray">
                <a:xfrm>
                  <a:off x="4452" y="1970"/>
                  <a:ext cx="363" cy="530"/>
                </a:xfrm>
                <a:custGeom>
                  <a:avLst/>
                  <a:gdLst>
                    <a:gd name="T0" fmla="*/ 308 w 308"/>
                    <a:gd name="T1" fmla="*/ 120 h 442"/>
                    <a:gd name="T2" fmla="*/ 0 w 308"/>
                    <a:gd name="T3" fmla="*/ 442 h 442"/>
                    <a:gd name="T4" fmla="*/ 0 w 308"/>
                    <a:gd name="T5" fmla="*/ 286 h 442"/>
                    <a:gd name="T6" fmla="*/ 308 w 308"/>
                    <a:gd name="T7" fmla="*/ 0 h 442"/>
                    <a:gd name="T8" fmla="*/ 308 w 308"/>
                    <a:gd name="T9" fmla="*/ 120 h 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8"/>
                    <a:gd name="T16" fmla="*/ 0 h 442"/>
                    <a:gd name="T17" fmla="*/ 308 w 308"/>
                    <a:gd name="T18" fmla="*/ 442 h 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8" h="442">
                      <a:moveTo>
                        <a:pt x="308" y="120"/>
                      </a:moveTo>
                      <a:lnTo>
                        <a:pt x="0" y="442"/>
                      </a:lnTo>
                      <a:lnTo>
                        <a:pt x="0" y="286"/>
                      </a:lnTo>
                      <a:lnTo>
                        <a:pt x="308" y="0"/>
                      </a:lnTo>
                      <a:lnTo>
                        <a:pt x="308" y="12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2F4776"/>
                    </a:gs>
                    <a:gs pos="50000">
                      <a:srgbClr val="009999"/>
                    </a:gs>
                    <a:gs pos="100000">
                      <a:srgbClr val="2F4776"/>
                    </a:gs>
                  </a:gsLst>
                  <a:lin ang="2700000" scaled="1"/>
                </a:gradFill>
                <a:ln w="0">
                  <a:noFill/>
                  <a:round/>
                  <a:headEnd/>
                  <a:tailEnd/>
                </a:ln>
              </p:spPr>
              <p:txBody>
                <a:bodyPr wrap="none" lIns="0" rIns="0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4" name="Freeform 20"/>
                <p:cNvSpPr>
                  <a:spLocks/>
                </p:cNvSpPr>
                <p:nvPr/>
              </p:nvSpPr>
              <p:spPr bwMode="gray">
                <a:xfrm>
                  <a:off x="2555" y="1970"/>
                  <a:ext cx="2264" cy="340"/>
                </a:xfrm>
                <a:custGeom>
                  <a:avLst/>
                  <a:gdLst>
                    <a:gd name="T0" fmla="*/ 437711 w 1920"/>
                    <a:gd name="T1" fmla="*/ 129005 h 284"/>
                    <a:gd name="T2" fmla="*/ 0 w 1920"/>
                    <a:gd name="T3" fmla="*/ 129005 h 284"/>
                    <a:gd name="T4" fmla="*/ 120919 w 1920"/>
                    <a:gd name="T5" fmla="*/ 0 h 284"/>
                    <a:gd name="T6" fmla="*/ 521031 w 1920"/>
                    <a:gd name="T7" fmla="*/ 0 h 284"/>
                    <a:gd name="T8" fmla="*/ 437711 w 1920"/>
                    <a:gd name="T9" fmla="*/ 129005 h 2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20"/>
                    <a:gd name="T16" fmla="*/ 0 h 284"/>
                    <a:gd name="T17" fmla="*/ 1920 w 1920"/>
                    <a:gd name="T18" fmla="*/ 284 h 2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20" h="284">
                      <a:moveTo>
                        <a:pt x="1612" y="284"/>
                      </a:moveTo>
                      <a:lnTo>
                        <a:pt x="0" y="284"/>
                      </a:lnTo>
                      <a:lnTo>
                        <a:pt x="446" y="0"/>
                      </a:lnTo>
                      <a:lnTo>
                        <a:pt x="1920" y="0"/>
                      </a:lnTo>
                      <a:lnTo>
                        <a:pt x="1612" y="284"/>
                      </a:lnTo>
                      <a:close/>
                    </a:path>
                  </a:pathLst>
                </a:custGeom>
                <a:solidFill>
                  <a:srgbClr val="00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5" name="Freeform 21"/>
                <p:cNvSpPr>
                  <a:spLocks/>
                </p:cNvSpPr>
                <p:nvPr/>
              </p:nvSpPr>
              <p:spPr bwMode="gray">
                <a:xfrm>
                  <a:off x="4086" y="2494"/>
                  <a:ext cx="360" cy="532"/>
                </a:xfrm>
                <a:custGeom>
                  <a:avLst/>
                  <a:gdLst>
                    <a:gd name="T0" fmla="*/ 306 w 306"/>
                    <a:gd name="T1" fmla="*/ 122 h 444"/>
                    <a:gd name="T2" fmla="*/ 0 w 306"/>
                    <a:gd name="T3" fmla="*/ 444 h 444"/>
                    <a:gd name="T4" fmla="*/ 0 w 306"/>
                    <a:gd name="T5" fmla="*/ 286 h 444"/>
                    <a:gd name="T6" fmla="*/ 306 w 306"/>
                    <a:gd name="T7" fmla="*/ 0 h 444"/>
                    <a:gd name="T8" fmla="*/ 306 w 306"/>
                    <a:gd name="T9" fmla="*/ 122 h 4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444"/>
                    <a:gd name="T17" fmla="*/ 306 w 306"/>
                    <a:gd name="T18" fmla="*/ 444 h 44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444">
                      <a:moveTo>
                        <a:pt x="306" y="122"/>
                      </a:moveTo>
                      <a:lnTo>
                        <a:pt x="0" y="444"/>
                      </a:lnTo>
                      <a:lnTo>
                        <a:pt x="0" y="286"/>
                      </a:lnTo>
                      <a:lnTo>
                        <a:pt x="306" y="0"/>
                      </a:lnTo>
                      <a:lnTo>
                        <a:pt x="306" y="12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54545"/>
                    </a:gs>
                    <a:gs pos="50000">
                      <a:srgbClr val="99CC00"/>
                    </a:gs>
                    <a:gs pos="100000">
                      <a:srgbClr val="454545"/>
                    </a:gs>
                  </a:gsLst>
                  <a:lin ang="2700000" scaled="1"/>
                </a:gradFill>
                <a:ln w="0">
                  <a:noFill/>
                  <a:round/>
                  <a:headEnd/>
                  <a:tailEnd/>
                </a:ln>
              </p:spPr>
              <p:txBody>
                <a:bodyPr wrap="none" lIns="0" rIns="0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6" name="Freeform 22"/>
                <p:cNvSpPr>
                  <a:spLocks/>
                </p:cNvSpPr>
                <p:nvPr/>
              </p:nvSpPr>
              <p:spPr bwMode="gray">
                <a:xfrm>
                  <a:off x="3722" y="3019"/>
                  <a:ext cx="364" cy="533"/>
                </a:xfrm>
                <a:custGeom>
                  <a:avLst/>
                  <a:gdLst>
                    <a:gd name="T0" fmla="*/ 308 w 308"/>
                    <a:gd name="T1" fmla="*/ 122 h 444"/>
                    <a:gd name="T2" fmla="*/ 0 w 308"/>
                    <a:gd name="T3" fmla="*/ 444 h 444"/>
                    <a:gd name="T4" fmla="*/ 0 w 308"/>
                    <a:gd name="T5" fmla="*/ 286 h 444"/>
                    <a:gd name="T6" fmla="*/ 308 w 308"/>
                    <a:gd name="T7" fmla="*/ 0 h 444"/>
                    <a:gd name="T8" fmla="*/ 308 w 308"/>
                    <a:gd name="T9" fmla="*/ 122 h 4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8"/>
                    <a:gd name="T16" fmla="*/ 0 h 444"/>
                    <a:gd name="T17" fmla="*/ 308 w 308"/>
                    <a:gd name="T18" fmla="*/ 444 h 44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8" h="444">
                      <a:moveTo>
                        <a:pt x="308" y="122"/>
                      </a:moveTo>
                      <a:lnTo>
                        <a:pt x="0" y="444"/>
                      </a:lnTo>
                      <a:lnTo>
                        <a:pt x="0" y="286"/>
                      </a:lnTo>
                      <a:lnTo>
                        <a:pt x="308" y="0"/>
                      </a:lnTo>
                      <a:lnTo>
                        <a:pt x="308" y="12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4747"/>
                    </a:gs>
                    <a:gs pos="50000">
                      <a:srgbClr val="BBE0E3"/>
                    </a:gs>
                    <a:gs pos="100000">
                      <a:srgbClr val="004747"/>
                    </a:gs>
                  </a:gsLst>
                  <a:lin ang="2700000" scaled="1"/>
                </a:gradFill>
                <a:ln w="0">
                  <a:noFill/>
                  <a:round/>
                  <a:headEnd/>
                  <a:tailEnd/>
                </a:ln>
              </p:spPr>
              <p:txBody>
                <a:bodyPr wrap="none" lIns="0" rIns="0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7" name="Freeform 23"/>
                <p:cNvSpPr>
                  <a:spLocks/>
                </p:cNvSpPr>
                <p:nvPr/>
              </p:nvSpPr>
              <p:spPr bwMode="gray">
                <a:xfrm>
                  <a:off x="1515" y="3022"/>
                  <a:ext cx="2571" cy="340"/>
                </a:xfrm>
                <a:custGeom>
                  <a:avLst/>
                  <a:gdLst>
                    <a:gd name="T0" fmla="*/ 510970 w 2180"/>
                    <a:gd name="T1" fmla="*/ 129005 h 284"/>
                    <a:gd name="T2" fmla="*/ 0 w 2180"/>
                    <a:gd name="T3" fmla="*/ 129005 h 284"/>
                    <a:gd name="T4" fmla="*/ 121652 w 2180"/>
                    <a:gd name="T5" fmla="*/ 0 h 284"/>
                    <a:gd name="T6" fmla="*/ 594769 w 2180"/>
                    <a:gd name="T7" fmla="*/ 0 h 284"/>
                    <a:gd name="T8" fmla="*/ 510970 w 2180"/>
                    <a:gd name="T9" fmla="*/ 129005 h 2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80"/>
                    <a:gd name="T16" fmla="*/ 0 h 284"/>
                    <a:gd name="T17" fmla="*/ 2180 w 2180"/>
                    <a:gd name="T18" fmla="*/ 284 h 2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80" h="284">
                      <a:moveTo>
                        <a:pt x="1872" y="284"/>
                      </a:moveTo>
                      <a:lnTo>
                        <a:pt x="0" y="284"/>
                      </a:lnTo>
                      <a:lnTo>
                        <a:pt x="446" y="0"/>
                      </a:lnTo>
                      <a:lnTo>
                        <a:pt x="2180" y="0"/>
                      </a:lnTo>
                      <a:lnTo>
                        <a:pt x="1872" y="284"/>
                      </a:lnTo>
                      <a:close/>
                    </a:path>
                  </a:pathLst>
                </a:custGeom>
                <a:solidFill>
                  <a:srgbClr val="BBE0E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8" name="Freeform 24"/>
                <p:cNvSpPr>
                  <a:spLocks/>
                </p:cNvSpPr>
                <p:nvPr/>
              </p:nvSpPr>
              <p:spPr bwMode="gray">
                <a:xfrm>
                  <a:off x="1888" y="1543"/>
                  <a:ext cx="1158" cy="1715"/>
                </a:xfrm>
                <a:custGeom>
                  <a:avLst/>
                  <a:gdLst>
                    <a:gd name="T0" fmla="*/ 1 w 1824"/>
                    <a:gd name="T1" fmla="*/ 1 h 2648"/>
                    <a:gd name="T2" fmla="*/ 1 w 1824"/>
                    <a:gd name="T3" fmla="*/ 1 h 2648"/>
                    <a:gd name="T4" fmla="*/ 1 w 1824"/>
                    <a:gd name="T5" fmla="*/ 1 h 2648"/>
                    <a:gd name="T6" fmla="*/ 1 w 1824"/>
                    <a:gd name="T7" fmla="*/ 1 h 2648"/>
                    <a:gd name="T8" fmla="*/ 1 w 1824"/>
                    <a:gd name="T9" fmla="*/ 1 h 2648"/>
                    <a:gd name="T10" fmla="*/ 1 w 1824"/>
                    <a:gd name="T11" fmla="*/ 1 h 2648"/>
                    <a:gd name="T12" fmla="*/ 1 w 1824"/>
                    <a:gd name="T13" fmla="*/ 1 h 2648"/>
                    <a:gd name="T14" fmla="*/ 1 w 1824"/>
                    <a:gd name="T15" fmla="*/ 1 h 2648"/>
                    <a:gd name="T16" fmla="*/ 1 w 1824"/>
                    <a:gd name="T17" fmla="*/ 1 h 2648"/>
                    <a:gd name="T18" fmla="*/ 1 w 1824"/>
                    <a:gd name="T19" fmla="*/ 1 h 2648"/>
                    <a:gd name="T20" fmla="*/ 1 w 1824"/>
                    <a:gd name="T21" fmla="*/ 1 h 2648"/>
                    <a:gd name="T22" fmla="*/ 1 w 1824"/>
                    <a:gd name="T23" fmla="*/ 1 h 2648"/>
                    <a:gd name="T24" fmla="*/ 1 w 1824"/>
                    <a:gd name="T25" fmla="*/ 1 h 2648"/>
                    <a:gd name="T26" fmla="*/ 1 w 1824"/>
                    <a:gd name="T27" fmla="*/ 1 h 2648"/>
                    <a:gd name="T28" fmla="*/ 1 w 1824"/>
                    <a:gd name="T29" fmla="*/ 1 h 2648"/>
                    <a:gd name="T30" fmla="*/ 1 w 1824"/>
                    <a:gd name="T31" fmla="*/ 1 h 2648"/>
                    <a:gd name="T32" fmla="*/ 1 w 1824"/>
                    <a:gd name="T33" fmla="*/ 1 h 2648"/>
                    <a:gd name="T34" fmla="*/ 1 w 1824"/>
                    <a:gd name="T35" fmla="*/ 1 h 2648"/>
                    <a:gd name="T36" fmla="*/ 1 w 1824"/>
                    <a:gd name="T37" fmla="*/ 1 h 2648"/>
                    <a:gd name="T38" fmla="*/ 1 w 1824"/>
                    <a:gd name="T39" fmla="*/ 1 h 2648"/>
                    <a:gd name="T40" fmla="*/ 1 w 1824"/>
                    <a:gd name="T41" fmla="*/ 1 h 2648"/>
                    <a:gd name="T42" fmla="*/ 1 w 1824"/>
                    <a:gd name="T43" fmla="*/ 1 h 2648"/>
                    <a:gd name="T44" fmla="*/ 1 w 1824"/>
                    <a:gd name="T45" fmla="*/ 1 h 2648"/>
                    <a:gd name="T46" fmla="*/ 1 w 1824"/>
                    <a:gd name="T47" fmla="*/ 1 h 2648"/>
                    <a:gd name="T48" fmla="*/ 1 w 1824"/>
                    <a:gd name="T49" fmla="*/ 1 h 2648"/>
                    <a:gd name="T50" fmla="*/ 1 w 1824"/>
                    <a:gd name="T51" fmla="*/ 1 h 2648"/>
                    <a:gd name="T52" fmla="*/ 1 w 1824"/>
                    <a:gd name="T53" fmla="*/ 1 h 2648"/>
                    <a:gd name="T54" fmla="*/ 1 w 1824"/>
                    <a:gd name="T55" fmla="*/ 1 h 2648"/>
                    <a:gd name="T56" fmla="*/ 1 w 1824"/>
                    <a:gd name="T57" fmla="*/ 1 h 2648"/>
                    <a:gd name="T58" fmla="*/ 1 w 1824"/>
                    <a:gd name="T59" fmla="*/ 1 h 2648"/>
                    <a:gd name="T60" fmla="*/ 1 w 1824"/>
                    <a:gd name="T61" fmla="*/ 1 h 2648"/>
                    <a:gd name="T62" fmla="*/ 1 w 1824"/>
                    <a:gd name="T63" fmla="*/ 1 h 264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1824"/>
                    <a:gd name="T97" fmla="*/ 0 h 2648"/>
                    <a:gd name="T98" fmla="*/ 1824 w 1824"/>
                    <a:gd name="T99" fmla="*/ 2648 h 2648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1824" h="2648">
                      <a:moveTo>
                        <a:pt x="0" y="2648"/>
                      </a:moveTo>
                      <a:lnTo>
                        <a:pt x="12" y="2464"/>
                      </a:lnTo>
                      <a:lnTo>
                        <a:pt x="32" y="2288"/>
                      </a:lnTo>
                      <a:lnTo>
                        <a:pt x="56" y="2120"/>
                      </a:lnTo>
                      <a:lnTo>
                        <a:pt x="88" y="1960"/>
                      </a:lnTo>
                      <a:lnTo>
                        <a:pt x="124" y="1808"/>
                      </a:lnTo>
                      <a:lnTo>
                        <a:pt x="166" y="1662"/>
                      </a:lnTo>
                      <a:lnTo>
                        <a:pt x="212" y="1524"/>
                      </a:lnTo>
                      <a:lnTo>
                        <a:pt x="262" y="1394"/>
                      </a:lnTo>
                      <a:lnTo>
                        <a:pt x="316" y="1270"/>
                      </a:lnTo>
                      <a:lnTo>
                        <a:pt x="372" y="1154"/>
                      </a:lnTo>
                      <a:lnTo>
                        <a:pt x="430" y="1044"/>
                      </a:lnTo>
                      <a:lnTo>
                        <a:pt x="490" y="942"/>
                      </a:lnTo>
                      <a:lnTo>
                        <a:pt x="550" y="846"/>
                      </a:lnTo>
                      <a:lnTo>
                        <a:pt x="612" y="758"/>
                      </a:lnTo>
                      <a:lnTo>
                        <a:pt x="672" y="674"/>
                      </a:lnTo>
                      <a:lnTo>
                        <a:pt x="734" y="598"/>
                      </a:lnTo>
                      <a:lnTo>
                        <a:pt x="792" y="528"/>
                      </a:lnTo>
                      <a:lnTo>
                        <a:pt x="850" y="464"/>
                      </a:lnTo>
                      <a:lnTo>
                        <a:pt x="906" y="408"/>
                      </a:lnTo>
                      <a:lnTo>
                        <a:pt x="960" y="356"/>
                      </a:lnTo>
                      <a:lnTo>
                        <a:pt x="1010" y="310"/>
                      </a:lnTo>
                      <a:lnTo>
                        <a:pt x="1056" y="270"/>
                      </a:lnTo>
                      <a:lnTo>
                        <a:pt x="1096" y="236"/>
                      </a:lnTo>
                      <a:lnTo>
                        <a:pt x="1134" y="208"/>
                      </a:lnTo>
                      <a:lnTo>
                        <a:pt x="1164" y="184"/>
                      </a:lnTo>
                      <a:lnTo>
                        <a:pt x="1190" y="166"/>
                      </a:lnTo>
                      <a:lnTo>
                        <a:pt x="1208" y="154"/>
                      </a:lnTo>
                      <a:lnTo>
                        <a:pt x="1220" y="146"/>
                      </a:lnTo>
                      <a:lnTo>
                        <a:pt x="1224" y="144"/>
                      </a:lnTo>
                      <a:lnTo>
                        <a:pt x="848" y="0"/>
                      </a:lnTo>
                      <a:lnTo>
                        <a:pt x="1728" y="56"/>
                      </a:lnTo>
                      <a:lnTo>
                        <a:pt x="1824" y="480"/>
                      </a:lnTo>
                      <a:lnTo>
                        <a:pt x="1568" y="328"/>
                      </a:lnTo>
                      <a:lnTo>
                        <a:pt x="1564" y="328"/>
                      </a:lnTo>
                      <a:lnTo>
                        <a:pt x="1554" y="332"/>
                      </a:lnTo>
                      <a:lnTo>
                        <a:pt x="1538" y="338"/>
                      </a:lnTo>
                      <a:lnTo>
                        <a:pt x="1514" y="346"/>
                      </a:lnTo>
                      <a:lnTo>
                        <a:pt x="1486" y="356"/>
                      </a:lnTo>
                      <a:lnTo>
                        <a:pt x="1452" y="370"/>
                      </a:lnTo>
                      <a:lnTo>
                        <a:pt x="1412" y="388"/>
                      </a:lnTo>
                      <a:lnTo>
                        <a:pt x="1370" y="410"/>
                      </a:lnTo>
                      <a:lnTo>
                        <a:pt x="1322" y="436"/>
                      </a:lnTo>
                      <a:lnTo>
                        <a:pt x="1270" y="466"/>
                      </a:lnTo>
                      <a:lnTo>
                        <a:pt x="1216" y="500"/>
                      </a:lnTo>
                      <a:lnTo>
                        <a:pt x="1158" y="540"/>
                      </a:lnTo>
                      <a:lnTo>
                        <a:pt x="1098" y="584"/>
                      </a:lnTo>
                      <a:lnTo>
                        <a:pt x="1034" y="636"/>
                      </a:lnTo>
                      <a:lnTo>
                        <a:pt x="970" y="692"/>
                      </a:lnTo>
                      <a:lnTo>
                        <a:pt x="904" y="756"/>
                      </a:lnTo>
                      <a:lnTo>
                        <a:pt x="836" y="824"/>
                      </a:lnTo>
                      <a:lnTo>
                        <a:pt x="770" y="900"/>
                      </a:lnTo>
                      <a:lnTo>
                        <a:pt x="700" y="984"/>
                      </a:lnTo>
                      <a:lnTo>
                        <a:pt x="632" y="1076"/>
                      </a:lnTo>
                      <a:lnTo>
                        <a:pt x="566" y="1174"/>
                      </a:lnTo>
                      <a:lnTo>
                        <a:pt x="498" y="1280"/>
                      </a:lnTo>
                      <a:lnTo>
                        <a:pt x="434" y="1394"/>
                      </a:lnTo>
                      <a:lnTo>
                        <a:pt x="370" y="1518"/>
                      </a:lnTo>
                      <a:lnTo>
                        <a:pt x="308" y="1650"/>
                      </a:lnTo>
                      <a:lnTo>
                        <a:pt x="248" y="1792"/>
                      </a:lnTo>
                      <a:lnTo>
                        <a:pt x="192" y="1944"/>
                      </a:lnTo>
                      <a:lnTo>
                        <a:pt x="138" y="2104"/>
                      </a:lnTo>
                      <a:lnTo>
                        <a:pt x="88" y="2274"/>
                      </a:lnTo>
                      <a:lnTo>
                        <a:pt x="42" y="2456"/>
                      </a:lnTo>
                      <a:lnTo>
                        <a:pt x="0" y="264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11364"/>
                    </a:gs>
                    <a:gs pos="100000">
                      <a:srgbClr val="61092E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9" name="Rectangle 25"/>
                <p:cNvSpPr>
                  <a:spLocks noChangeArrowheads="1"/>
                </p:cNvSpPr>
                <p:nvPr/>
              </p:nvSpPr>
              <p:spPr bwMode="gray">
                <a:xfrm>
                  <a:off x="3083" y="1787"/>
                  <a:ext cx="1742" cy="192"/>
                </a:xfrm>
                <a:prstGeom prst="rect">
                  <a:avLst/>
                </a:prstGeom>
                <a:gradFill rotWithShape="1">
                  <a:gsLst>
                    <a:gs pos="0">
                      <a:srgbClr val="6F0000"/>
                    </a:gs>
                    <a:gs pos="50000">
                      <a:srgbClr val="333399"/>
                    </a:gs>
                    <a:gs pos="100000">
                      <a:srgbClr val="6F0000"/>
                    </a:gs>
                  </a:gsLst>
                  <a:lin ang="27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rIns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  <a:r>
                    <a:rPr kumimoji="0" lang="zh-CN" altLang="en-US" sz="160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组工作寄存器组</a:t>
                  </a:r>
                </a:p>
              </p:txBody>
            </p:sp>
            <p:sp>
              <p:nvSpPr>
                <p:cNvPr id="90" name="Rectangle 26"/>
                <p:cNvSpPr>
                  <a:spLocks noChangeArrowheads="1"/>
                </p:cNvSpPr>
                <p:nvPr/>
              </p:nvSpPr>
              <p:spPr bwMode="gray">
                <a:xfrm>
                  <a:off x="2556" y="2310"/>
                  <a:ext cx="1900" cy="188"/>
                </a:xfrm>
                <a:prstGeom prst="rect">
                  <a:avLst/>
                </a:prstGeom>
                <a:gradFill rotWithShape="1">
                  <a:gsLst>
                    <a:gs pos="0">
                      <a:srgbClr val="4A6FB9"/>
                    </a:gs>
                    <a:gs pos="50000">
                      <a:srgbClr val="009999"/>
                    </a:gs>
                    <a:gs pos="100000">
                      <a:srgbClr val="4A6FB9"/>
                    </a:gs>
                  </a:gsLst>
                  <a:lin ang="27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rIns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r>
                    <a:rPr kumimoji="0" lang="zh-CN" altLang="en-US" sz="160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组工作寄存器组</a:t>
                  </a:r>
                </a:p>
              </p:txBody>
            </p:sp>
            <p:sp>
              <p:nvSpPr>
                <p:cNvPr id="91" name="Freeform 27"/>
                <p:cNvSpPr>
                  <a:spLocks/>
                </p:cNvSpPr>
                <p:nvPr/>
              </p:nvSpPr>
              <p:spPr bwMode="gray">
                <a:xfrm>
                  <a:off x="2036" y="2494"/>
                  <a:ext cx="2415" cy="343"/>
                </a:xfrm>
                <a:custGeom>
                  <a:avLst/>
                  <a:gdLst>
                    <a:gd name="T0" fmla="*/ 473194 w 2048"/>
                    <a:gd name="T1" fmla="*/ 137776 h 286"/>
                    <a:gd name="T2" fmla="*/ 0 w 2048"/>
                    <a:gd name="T3" fmla="*/ 137776 h 286"/>
                    <a:gd name="T4" fmla="*/ 121059 w 2048"/>
                    <a:gd name="T5" fmla="*/ 0 h 286"/>
                    <a:gd name="T6" fmla="*/ 556340 w 2048"/>
                    <a:gd name="T7" fmla="*/ 0 h 286"/>
                    <a:gd name="T8" fmla="*/ 473194 w 2048"/>
                    <a:gd name="T9" fmla="*/ 137776 h 2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48"/>
                    <a:gd name="T16" fmla="*/ 0 h 286"/>
                    <a:gd name="T17" fmla="*/ 2048 w 2048"/>
                    <a:gd name="T18" fmla="*/ 286 h 28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48" h="286">
                      <a:moveTo>
                        <a:pt x="1742" y="286"/>
                      </a:moveTo>
                      <a:lnTo>
                        <a:pt x="0" y="286"/>
                      </a:lnTo>
                      <a:lnTo>
                        <a:pt x="446" y="0"/>
                      </a:lnTo>
                      <a:lnTo>
                        <a:pt x="2048" y="0"/>
                      </a:lnTo>
                      <a:lnTo>
                        <a:pt x="1742" y="286"/>
                      </a:lnTo>
                      <a:close/>
                    </a:path>
                  </a:pathLst>
                </a:custGeom>
                <a:solidFill>
                  <a:srgbClr val="99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0" rIns="0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2" name="Rectangle 28"/>
                <p:cNvSpPr>
                  <a:spLocks noChangeArrowheads="1"/>
                </p:cNvSpPr>
                <p:nvPr/>
              </p:nvSpPr>
              <p:spPr bwMode="gray">
                <a:xfrm>
                  <a:off x="2039" y="2836"/>
                  <a:ext cx="2057" cy="188"/>
                </a:xfrm>
                <a:prstGeom prst="rect">
                  <a:avLst/>
                </a:prstGeom>
                <a:gradFill rotWithShape="1">
                  <a:gsLst>
                    <a:gs pos="0">
                      <a:srgbClr val="6D6D6D"/>
                    </a:gs>
                    <a:gs pos="50000">
                      <a:srgbClr val="99CC00"/>
                    </a:gs>
                    <a:gs pos="100000">
                      <a:srgbClr val="6D6D6D"/>
                    </a:gs>
                  </a:gsLst>
                  <a:lin ang="27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rIns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r>
                    <a:rPr kumimoji="0" lang="zh-CN" altLang="en-US" sz="160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组工作寄存器组</a:t>
                  </a:r>
                </a:p>
              </p:txBody>
            </p:sp>
            <p:sp>
              <p:nvSpPr>
                <p:cNvPr id="93" name="Rectangle 29"/>
                <p:cNvSpPr>
                  <a:spLocks noChangeArrowheads="1"/>
                </p:cNvSpPr>
                <p:nvPr/>
              </p:nvSpPr>
              <p:spPr bwMode="gray">
                <a:xfrm>
                  <a:off x="1514" y="3363"/>
                  <a:ext cx="2213" cy="187"/>
                </a:xfrm>
                <a:prstGeom prst="rect">
                  <a:avLst/>
                </a:prstGeom>
                <a:gradFill rotWithShape="1">
                  <a:gsLst>
                    <a:gs pos="0">
                      <a:srgbClr val="006F6F"/>
                    </a:gs>
                    <a:gs pos="50000">
                      <a:srgbClr val="BBE0E3"/>
                    </a:gs>
                    <a:gs pos="100000">
                      <a:srgbClr val="006F6F"/>
                    </a:gs>
                  </a:gsLst>
                  <a:lin ang="27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rIns="0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</a:t>
                  </a:r>
                  <a:r>
                    <a:rPr kumimoji="0" lang="zh-CN" altLang="en-US" sz="160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组工作寄存器</a:t>
                  </a:r>
                </a:p>
              </p:txBody>
            </p:sp>
          </p:grpSp>
          <p:sp>
            <p:nvSpPr>
              <p:cNvPr id="77" name="Text Box 33"/>
              <p:cNvSpPr txBox="1">
                <a:spLocks noChangeArrowheads="1"/>
              </p:cNvSpPr>
              <p:nvPr/>
            </p:nvSpPr>
            <p:spPr bwMode="auto">
              <a:xfrm>
                <a:off x="2064" y="2750"/>
                <a:ext cx="163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R0</a:t>
                </a:r>
                <a:r>
                  <a:rPr kumimoji="0" lang="zh-CN" altLang="en-US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0" lang="en-US" altLang="zh-CN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R1</a:t>
                </a:r>
                <a:r>
                  <a:rPr kumimoji="0" lang="zh-CN" altLang="en-US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0" lang="en-US" altLang="zh-CN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  <a:r>
                  <a:rPr kumimoji="0" lang="zh-CN" altLang="en-US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0" lang="en-US" altLang="zh-CN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R7</a:t>
                </a:r>
              </a:p>
            </p:txBody>
          </p:sp>
          <p:sp>
            <p:nvSpPr>
              <p:cNvPr id="78" name="Text Box 34"/>
              <p:cNvSpPr txBox="1">
                <a:spLocks noChangeArrowheads="1"/>
              </p:cNvSpPr>
              <p:nvPr/>
            </p:nvSpPr>
            <p:spPr bwMode="auto">
              <a:xfrm>
                <a:off x="2472" y="2251"/>
                <a:ext cx="163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R0</a:t>
                </a:r>
                <a:r>
                  <a:rPr kumimoji="0" lang="zh-CN" altLang="en-US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0" lang="en-US" altLang="zh-CN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R1</a:t>
                </a:r>
                <a:r>
                  <a:rPr kumimoji="0" lang="zh-CN" altLang="en-US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0" lang="en-US" altLang="zh-CN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  <a:r>
                  <a:rPr kumimoji="0" lang="zh-CN" altLang="en-US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0" lang="en-US" altLang="zh-CN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R7</a:t>
                </a:r>
              </a:p>
            </p:txBody>
          </p:sp>
          <p:sp>
            <p:nvSpPr>
              <p:cNvPr id="79" name="Text Box 35"/>
              <p:cNvSpPr txBox="1">
                <a:spLocks noChangeArrowheads="1"/>
              </p:cNvSpPr>
              <p:nvPr/>
            </p:nvSpPr>
            <p:spPr bwMode="auto">
              <a:xfrm>
                <a:off x="2971" y="1706"/>
                <a:ext cx="163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R0</a:t>
                </a:r>
                <a:r>
                  <a:rPr kumimoji="0" lang="zh-CN" altLang="en-US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0" lang="en-US" altLang="zh-CN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R1</a:t>
                </a:r>
                <a:r>
                  <a:rPr kumimoji="0" lang="zh-CN" altLang="en-US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0" lang="en-US" altLang="zh-CN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  <a:r>
                  <a:rPr kumimoji="0" lang="zh-CN" altLang="en-US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0" lang="en-US" altLang="zh-CN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R7</a:t>
                </a:r>
              </a:p>
            </p:txBody>
          </p:sp>
          <p:sp>
            <p:nvSpPr>
              <p:cNvPr id="80" name="Text Box 36"/>
              <p:cNvSpPr txBox="1">
                <a:spLocks noChangeArrowheads="1"/>
              </p:cNvSpPr>
              <p:nvPr/>
            </p:nvSpPr>
            <p:spPr bwMode="auto">
              <a:xfrm>
                <a:off x="3424" y="1162"/>
                <a:ext cx="163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R0</a:t>
                </a:r>
                <a:r>
                  <a:rPr kumimoji="0" lang="zh-CN" altLang="en-US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0" lang="en-US" altLang="zh-CN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R1</a:t>
                </a:r>
                <a:r>
                  <a:rPr kumimoji="0" lang="zh-CN" altLang="en-US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0" lang="en-US" altLang="zh-CN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  <a:r>
                  <a:rPr kumimoji="0" lang="zh-CN" altLang="en-US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0" lang="en-US" altLang="zh-CN" sz="180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R7</a:t>
                </a:r>
              </a:p>
            </p:txBody>
          </p:sp>
        </p:grpSp>
      </p:grpSp>
      <p:grpSp>
        <p:nvGrpSpPr>
          <p:cNvPr id="94" name="Group 76"/>
          <p:cNvGrpSpPr>
            <a:grpSpLocks/>
          </p:cNvGrpSpPr>
          <p:nvPr/>
        </p:nvGrpSpPr>
        <p:grpSpPr bwMode="auto">
          <a:xfrm>
            <a:off x="1012825" y="819496"/>
            <a:ext cx="1019175" cy="4476750"/>
            <a:chOff x="-551" y="235"/>
            <a:chExt cx="768" cy="2976"/>
          </a:xfrm>
        </p:grpSpPr>
        <p:sp>
          <p:nvSpPr>
            <p:cNvPr id="95" name="Rectangle 64">
              <a:hlinkClick r:id="rId2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-551" y="1003"/>
              <a:ext cx="768" cy="62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位寻址</a:t>
              </a:r>
              <a:endPara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Rectangle 65"/>
            <p:cNvSpPr>
              <a:spLocks noChangeArrowheads="1"/>
            </p:cNvSpPr>
            <p:nvPr/>
          </p:nvSpPr>
          <p:spPr bwMode="auto">
            <a:xfrm>
              <a:off x="-551" y="1627"/>
              <a:ext cx="768" cy="432"/>
            </a:xfrm>
            <a:prstGeom prst="rect">
              <a:avLst/>
            </a:prstGeom>
            <a:solidFill>
              <a:srgbClr val="3333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kumimoji="0" lang="zh-CN" altLang="en-US" sz="20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组</a:t>
              </a:r>
            </a:p>
          </p:txBody>
        </p:sp>
        <p:sp>
          <p:nvSpPr>
            <p:cNvPr id="97" name="Rectangle 66"/>
            <p:cNvSpPr>
              <a:spLocks noChangeArrowheads="1"/>
            </p:cNvSpPr>
            <p:nvPr/>
          </p:nvSpPr>
          <p:spPr bwMode="auto">
            <a:xfrm>
              <a:off x="-551" y="2059"/>
              <a:ext cx="768" cy="384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kumimoji="0" lang="zh-CN" altLang="en-US" sz="20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组</a:t>
              </a:r>
            </a:p>
          </p:txBody>
        </p:sp>
        <p:sp>
          <p:nvSpPr>
            <p:cNvPr id="98" name="Rectangle 67"/>
            <p:cNvSpPr>
              <a:spLocks noChangeArrowheads="1"/>
            </p:cNvSpPr>
            <p:nvPr/>
          </p:nvSpPr>
          <p:spPr bwMode="auto">
            <a:xfrm>
              <a:off x="-551" y="2443"/>
              <a:ext cx="768" cy="384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组</a:t>
              </a:r>
            </a:p>
          </p:txBody>
        </p:sp>
        <p:sp>
          <p:nvSpPr>
            <p:cNvPr id="99" name="Rectangle 68"/>
            <p:cNvSpPr>
              <a:spLocks noChangeArrowheads="1"/>
            </p:cNvSpPr>
            <p:nvPr/>
          </p:nvSpPr>
          <p:spPr bwMode="auto">
            <a:xfrm>
              <a:off x="-551" y="2827"/>
              <a:ext cx="768" cy="384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0" cap="none" spc="0" normalizeH="0" baseline="0" noProof="0" dirty="0">
                  <a:ln>
                    <a:noFill/>
                  </a:ln>
                  <a:solidFill>
                    <a:srgbClr val="FFFF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rgbClr val="FFFF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组</a:t>
              </a:r>
            </a:p>
          </p:txBody>
        </p:sp>
        <p:sp>
          <p:nvSpPr>
            <p:cNvPr id="100" name="Rectangle 69"/>
            <p:cNvSpPr>
              <a:spLocks noChangeArrowheads="1"/>
            </p:cNvSpPr>
            <p:nvPr/>
          </p:nvSpPr>
          <p:spPr bwMode="auto">
            <a:xfrm>
              <a:off x="-551" y="235"/>
              <a:ext cx="768" cy="768"/>
            </a:xfrm>
            <a:prstGeom prst="rect">
              <a:avLst/>
            </a:prstGeom>
            <a:solidFill>
              <a:srgbClr val="99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便笺区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1" name="Rectangle 70"/>
          <p:cNvSpPr>
            <a:spLocks noChangeArrowheads="1"/>
          </p:cNvSpPr>
          <p:nvPr/>
        </p:nvSpPr>
        <p:spPr bwMode="auto">
          <a:xfrm>
            <a:off x="569913" y="4489796"/>
            <a:ext cx="38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08H</a:t>
            </a:r>
          </a:p>
          <a:p>
            <a:pPr marL="0" marR="0" lvl="0" indent="0" algn="ctr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07H</a:t>
            </a:r>
          </a:p>
          <a:p>
            <a:pPr marL="0" marR="0" lvl="0" indent="0" algn="ctr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00H</a:t>
            </a:r>
          </a:p>
        </p:txBody>
      </p:sp>
      <p:sp>
        <p:nvSpPr>
          <p:cNvPr id="102" name="Rectangle 71"/>
          <p:cNvSpPr>
            <a:spLocks noChangeArrowheads="1"/>
          </p:cNvSpPr>
          <p:nvPr/>
        </p:nvSpPr>
        <p:spPr bwMode="auto">
          <a:xfrm>
            <a:off x="563091" y="72360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7FH</a:t>
            </a:r>
          </a:p>
        </p:txBody>
      </p:sp>
      <p:sp>
        <p:nvSpPr>
          <p:cNvPr id="103" name="Rectangle 72"/>
          <p:cNvSpPr>
            <a:spLocks noChangeArrowheads="1"/>
          </p:cNvSpPr>
          <p:nvPr/>
        </p:nvSpPr>
        <p:spPr bwMode="auto">
          <a:xfrm>
            <a:off x="569913" y="1705321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30H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2FH</a:t>
            </a:r>
          </a:p>
        </p:txBody>
      </p:sp>
      <p:sp>
        <p:nvSpPr>
          <p:cNvPr id="104" name="Rectangle 73"/>
          <p:cNvSpPr>
            <a:spLocks noChangeArrowheads="1"/>
          </p:cNvSpPr>
          <p:nvPr/>
        </p:nvSpPr>
        <p:spPr bwMode="auto">
          <a:xfrm>
            <a:off x="569913" y="2678459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20H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1FH</a:t>
            </a:r>
          </a:p>
        </p:txBody>
      </p:sp>
      <p:sp>
        <p:nvSpPr>
          <p:cNvPr id="105" name="Rectangle 74"/>
          <p:cNvSpPr>
            <a:spLocks noChangeArrowheads="1"/>
          </p:cNvSpPr>
          <p:nvPr/>
        </p:nvSpPr>
        <p:spPr bwMode="auto">
          <a:xfrm>
            <a:off x="569913" y="3330921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18H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17H</a:t>
            </a:r>
          </a:p>
        </p:txBody>
      </p:sp>
      <p:sp>
        <p:nvSpPr>
          <p:cNvPr id="106" name="Rectangle 75"/>
          <p:cNvSpPr>
            <a:spLocks noChangeArrowheads="1"/>
          </p:cNvSpPr>
          <p:nvPr/>
        </p:nvSpPr>
        <p:spPr bwMode="auto">
          <a:xfrm>
            <a:off x="569913" y="3880196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10H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0FH</a:t>
            </a:r>
          </a:p>
        </p:txBody>
      </p:sp>
    </p:spTree>
    <p:extLst>
      <p:ext uri="{BB962C8B-B14F-4D97-AF65-F5344CB8AC3E}">
        <p14:creationId xmlns:p14="http://schemas.microsoft.com/office/powerpoint/2010/main" val="215240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60923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46808" y="-26336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2.1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内部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结构及引脚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0182" y="742821"/>
            <a:ext cx="8861390" cy="5768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2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内部各功能部件通过</a:t>
            </a:r>
            <a:r>
              <a:rPr lang="zh-CN" altLang="en-US" sz="2000" dirty="0" smtClean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片内总线连接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而成。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对各种功能部件的控制是采用特殊功能寄存器（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Special Function Register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SFR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）的集中控制方式。</a:t>
            </a:r>
          </a:p>
          <a:p>
            <a:pPr marL="457200" indent="-457200">
              <a:lnSpc>
                <a:spcPct val="122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（微控制器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\MCU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包括了运算器和控制器两大部分，只是增加了面向控制的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位处理功能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2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数据存储器（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片内为</a:t>
            </a:r>
            <a:r>
              <a:rPr lang="en-US" altLang="zh-CN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256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字节）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2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程序存储器（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ROM/Flash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89C51/89C52/89C55/89C58: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4K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/8K/20K/32K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字节闪存。</a:t>
            </a:r>
            <a:endParaRPr lang="en-US" altLang="zh-CN" sz="2000" dirty="0" smtClean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2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中断系统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/6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个中断源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2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定时器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计数器：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2/3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2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串行口：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个全双工的异步串行口，具有多种工作方式。</a:t>
            </a:r>
          </a:p>
          <a:p>
            <a:pPr marL="457200" indent="-457200">
              <a:lnSpc>
                <a:spcPct val="122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个：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</a:p>
          <a:p>
            <a:pPr marL="457200" indent="-457200">
              <a:lnSpc>
                <a:spcPct val="122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特殊功能寄存器（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SFR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共有</a:t>
            </a:r>
            <a:r>
              <a:rPr lang="en-US" altLang="zh-CN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SFR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是具有特殊功能的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区，担任片内各个功能部件的控制寄存器和状态寄存器任务，具体映射在片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FFH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的区间内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2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看门狗定时器（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WDT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干扰使程序跑飞时或死循环时，引起自动复位。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540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和数据存储器</a:t>
            </a:r>
          </a:p>
        </p:txBody>
      </p:sp>
      <p:sp>
        <p:nvSpPr>
          <p:cNvPr id="122" name="Rectangle 137"/>
          <p:cNvSpPr>
            <a:spLocks noChangeArrowheads="1"/>
          </p:cNvSpPr>
          <p:nvPr/>
        </p:nvSpPr>
        <p:spPr bwMode="auto">
          <a:xfrm>
            <a:off x="2374217" y="3904464"/>
            <a:ext cx="546939" cy="2556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3333FF"/>
                </a:solidFill>
              </a:rPr>
              <a:t>R7</a:t>
            </a:r>
          </a:p>
          <a:p>
            <a:pPr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3333FF"/>
                </a:solidFill>
              </a:rPr>
              <a:t>R6</a:t>
            </a:r>
          </a:p>
          <a:p>
            <a:pPr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3333FF"/>
                </a:solidFill>
              </a:rPr>
              <a:t>R5</a:t>
            </a:r>
          </a:p>
          <a:p>
            <a:pPr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3333FF"/>
                </a:solidFill>
              </a:rPr>
              <a:t>R4</a:t>
            </a:r>
          </a:p>
          <a:p>
            <a:pPr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3333FF"/>
                </a:solidFill>
              </a:rPr>
              <a:t>R3</a:t>
            </a:r>
          </a:p>
          <a:p>
            <a:pPr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3333FF"/>
                </a:solidFill>
              </a:rPr>
              <a:t>R2</a:t>
            </a:r>
          </a:p>
          <a:p>
            <a:pPr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3333FF"/>
                </a:solidFill>
              </a:rPr>
              <a:t>R1</a:t>
            </a:r>
          </a:p>
          <a:p>
            <a:pPr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3333FF"/>
                </a:solidFill>
              </a:rPr>
              <a:t>R0</a:t>
            </a:r>
          </a:p>
        </p:txBody>
      </p:sp>
      <p:graphicFrame>
        <p:nvGraphicFramePr>
          <p:cNvPr id="123" name="Group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983005"/>
              </p:ext>
            </p:extLst>
          </p:nvPr>
        </p:nvGraphicFramePr>
        <p:xfrm>
          <a:off x="1221283" y="783088"/>
          <a:ext cx="1160619" cy="5594800"/>
        </p:xfrm>
        <a:graphic>
          <a:graphicData uri="http://schemas.openxmlformats.org/drawingml/2006/table">
            <a:tbl>
              <a:tblPr/>
              <a:tblGrid>
                <a:gridCol w="11606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36172894"/>
                  </a:ext>
                </a:extLst>
              </a:tr>
              <a:tr h="30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9509187"/>
                  </a:ext>
                </a:extLst>
              </a:tr>
              <a:tr h="30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5630637"/>
                  </a:ext>
                </a:extLst>
              </a:tr>
              <a:tr h="30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55926554"/>
                  </a:ext>
                </a:extLst>
              </a:tr>
              <a:tr h="30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0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0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0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0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30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0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30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24" name="Rectangle 7"/>
          <p:cNvSpPr>
            <a:spLocks noChangeArrowheads="1"/>
          </p:cNvSpPr>
          <p:nvPr/>
        </p:nvSpPr>
        <p:spPr bwMode="auto">
          <a:xfrm>
            <a:off x="1151025" y="675076"/>
            <a:ext cx="1280940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片内</a:t>
            </a: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RAM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5" name="Rectangle 9"/>
          <p:cNvSpPr>
            <a:spLocks noChangeArrowheads="1"/>
          </p:cNvSpPr>
          <p:nvPr/>
        </p:nvSpPr>
        <p:spPr bwMode="auto">
          <a:xfrm>
            <a:off x="3434017" y="3022366"/>
            <a:ext cx="4949587" cy="89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3778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eaLnBrk="1" hangingPunct="1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MOV  R1, 33H;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个机器周期）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MOV  01H, 33H;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个机器周期）</a:t>
            </a:r>
          </a:p>
        </p:txBody>
      </p:sp>
      <p:sp>
        <p:nvSpPr>
          <p:cNvPr id="126" name="Rectangle 137"/>
          <p:cNvSpPr>
            <a:spLocks noChangeArrowheads="1"/>
          </p:cNvSpPr>
          <p:nvPr/>
        </p:nvSpPr>
        <p:spPr bwMode="auto">
          <a:xfrm>
            <a:off x="504051" y="3866429"/>
            <a:ext cx="796925" cy="2556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3333FF"/>
                </a:solidFill>
              </a:rPr>
              <a:t>07H</a:t>
            </a:r>
          </a:p>
          <a:p>
            <a:pPr algn="ctr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3333FF"/>
                </a:solidFill>
              </a:rPr>
              <a:t>06H</a:t>
            </a:r>
          </a:p>
          <a:p>
            <a:pPr algn="ctr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3333FF"/>
                </a:solidFill>
              </a:rPr>
              <a:t>05H</a:t>
            </a:r>
          </a:p>
          <a:p>
            <a:pPr algn="ctr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3333FF"/>
                </a:solidFill>
              </a:rPr>
              <a:t>04H</a:t>
            </a:r>
          </a:p>
          <a:p>
            <a:pPr algn="ctr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3333FF"/>
                </a:solidFill>
              </a:rPr>
              <a:t>03H</a:t>
            </a:r>
          </a:p>
          <a:p>
            <a:pPr algn="ctr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3333FF"/>
                </a:solidFill>
              </a:rPr>
              <a:t>02H</a:t>
            </a:r>
          </a:p>
          <a:p>
            <a:pPr algn="ctr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3333FF"/>
                </a:solidFill>
              </a:rPr>
              <a:t>01H</a:t>
            </a:r>
          </a:p>
          <a:p>
            <a:pPr algn="ctr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3333FF"/>
                </a:solidFill>
              </a:rPr>
              <a:t>00H</a:t>
            </a:r>
          </a:p>
        </p:txBody>
      </p:sp>
      <p:grpSp>
        <p:nvGrpSpPr>
          <p:cNvPr id="127" name="组合 126"/>
          <p:cNvGrpSpPr/>
          <p:nvPr/>
        </p:nvGrpSpPr>
        <p:grpSpPr>
          <a:xfrm>
            <a:off x="2345092" y="974967"/>
            <a:ext cx="57158" cy="371182"/>
            <a:chOff x="8927005" y="3434268"/>
            <a:chExt cx="57158" cy="371182"/>
          </a:xfrm>
        </p:grpSpPr>
        <p:sp>
          <p:nvSpPr>
            <p:cNvPr id="128" name="矩形 127"/>
            <p:cNvSpPr/>
            <p:nvPr/>
          </p:nvSpPr>
          <p:spPr bwMode="auto">
            <a:xfrm>
              <a:off x="8927005" y="3434268"/>
              <a:ext cx="57158" cy="371182"/>
            </a:xfrm>
            <a:prstGeom prst="rect">
              <a:avLst/>
            </a:prstGeom>
            <a:solidFill>
              <a:srgbClr val="F3FA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29" name="Line 142"/>
            <p:cNvSpPr>
              <a:spLocks noChangeShapeType="1"/>
            </p:cNvSpPr>
            <p:nvPr/>
          </p:nvSpPr>
          <p:spPr bwMode="auto">
            <a:xfrm>
              <a:off x="8956133" y="3494119"/>
              <a:ext cx="0" cy="25200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1192964" y="948351"/>
            <a:ext cx="57158" cy="371182"/>
            <a:chOff x="6759340" y="3434268"/>
            <a:chExt cx="57158" cy="371182"/>
          </a:xfrm>
        </p:grpSpPr>
        <p:sp>
          <p:nvSpPr>
            <p:cNvPr id="131" name="矩形 130"/>
            <p:cNvSpPr/>
            <p:nvPr/>
          </p:nvSpPr>
          <p:spPr bwMode="auto">
            <a:xfrm>
              <a:off x="6759340" y="3434268"/>
              <a:ext cx="57158" cy="371182"/>
            </a:xfrm>
            <a:prstGeom prst="rect">
              <a:avLst/>
            </a:prstGeom>
            <a:solidFill>
              <a:srgbClr val="F3FA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32" name="Line 142"/>
            <p:cNvSpPr>
              <a:spLocks noChangeShapeType="1"/>
            </p:cNvSpPr>
            <p:nvPr/>
          </p:nvSpPr>
          <p:spPr bwMode="auto">
            <a:xfrm>
              <a:off x="6788468" y="3494119"/>
              <a:ext cx="0" cy="25200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33" name="Rectangle 137"/>
          <p:cNvSpPr>
            <a:spLocks noChangeArrowheads="1"/>
          </p:cNvSpPr>
          <p:nvPr/>
        </p:nvSpPr>
        <p:spPr bwMode="auto">
          <a:xfrm>
            <a:off x="522117" y="1395156"/>
            <a:ext cx="796925" cy="2556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C00000"/>
                </a:solidFill>
              </a:rPr>
              <a:t>0FH</a:t>
            </a:r>
          </a:p>
          <a:p>
            <a:pPr algn="ctr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C00000"/>
                </a:solidFill>
              </a:rPr>
              <a:t>0EH</a:t>
            </a:r>
          </a:p>
          <a:p>
            <a:pPr algn="ctr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C00000"/>
                </a:solidFill>
              </a:rPr>
              <a:t>0DH</a:t>
            </a:r>
          </a:p>
          <a:p>
            <a:pPr algn="ctr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C00000"/>
                </a:solidFill>
              </a:rPr>
              <a:t>0CH</a:t>
            </a:r>
          </a:p>
          <a:p>
            <a:pPr algn="ctr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C00000"/>
                </a:solidFill>
              </a:rPr>
              <a:t>0BH</a:t>
            </a:r>
          </a:p>
          <a:p>
            <a:pPr algn="ctr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C00000"/>
                </a:solidFill>
              </a:rPr>
              <a:t>0AH</a:t>
            </a:r>
          </a:p>
          <a:p>
            <a:pPr algn="ctr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C00000"/>
                </a:solidFill>
              </a:rPr>
              <a:t>09H</a:t>
            </a:r>
          </a:p>
          <a:p>
            <a:pPr algn="ctr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C00000"/>
                </a:solidFill>
              </a:rPr>
              <a:t>08H</a:t>
            </a:r>
          </a:p>
        </p:txBody>
      </p:sp>
      <p:sp>
        <p:nvSpPr>
          <p:cNvPr id="134" name="Rectangle 137"/>
          <p:cNvSpPr>
            <a:spLocks noChangeArrowheads="1"/>
          </p:cNvSpPr>
          <p:nvPr/>
        </p:nvSpPr>
        <p:spPr bwMode="auto">
          <a:xfrm>
            <a:off x="2374217" y="1425082"/>
            <a:ext cx="546939" cy="2556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 anchorCtr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C00000"/>
                </a:solidFill>
              </a:rPr>
              <a:t>R7</a:t>
            </a:r>
          </a:p>
          <a:p>
            <a:pPr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C00000"/>
                </a:solidFill>
              </a:rPr>
              <a:t>R6</a:t>
            </a:r>
          </a:p>
          <a:p>
            <a:pPr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C00000"/>
                </a:solidFill>
              </a:rPr>
              <a:t>R5</a:t>
            </a:r>
          </a:p>
          <a:p>
            <a:pPr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C00000"/>
                </a:solidFill>
              </a:rPr>
              <a:t>R4</a:t>
            </a:r>
          </a:p>
          <a:p>
            <a:pPr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C00000"/>
                </a:solidFill>
              </a:rPr>
              <a:t>R3</a:t>
            </a:r>
          </a:p>
          <a:p>
            <a:pPr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C00000"/>
                </a:solidFill>
              </a:rPr>
              <a:t>R2</a:t>
            </a:r>
          </a:p>
          <a:p>
            <a:pPr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C00000"/>
                </a:solidFill>
              </a:rPr>
              <a:t>R1</a:t>
            </a:r>
          </a:p>
          <a:p>
            <a:pPr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C00000"/>
                </a:solidFill>
              </a:rPr>
              <a:t>R0</a:t>
            </a:r>
          </a:p>
        </p:txBody>
      </p:sp>
      <p:sp>
        <p:nvSpPr>
          <p:cNvPr id="135" name="椭圆 134"/>
          <p:cNvSpPr/>
          <p:nvPr/>
        </p:nvSpPr>
        <p:spPr bwMode="auto">
          <a:xfrm>
            <a:off x="1357869" y="4010445"/>
            <a:ext cx="864096" cy="2272842"/>
          </a:xfrm>
          <a:prstGeom prst="ellipse">
            <a:avLst/>
          </a:prstGeom>
          <a:noFill/>
          <a:ln w="9525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宋体" pitchFamily="2" charset="-122"/>
              </a:rPr>
              <a:t>0</a:t>
            </a:r>
          </a:p>
          <a:p>
            <a:pPr marL="342900" marR="0" indent="-34290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宋体" pitchFamily="2" charset="-122"/>
              </a:rPr>
              <a:t>组</a:t>
            </a:r>
          </a:p>
        </p:txBody>
      </p:sp>
      <p:sp>
        <p:nvSpPr>
          <p:cNvPr id="136" name="椭圆 135"/>
          <p:cNvSpPr/>
          <p:nvPr/>
        </p:nvSpPr>
        <p:spPr bwMode="auto">
          <a:xfrm>
            <a:off x="1349836" y="1547785"/>
            <a:ext cx="864096" cy="2272842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宋体" pitchFamily="2" charset="-122"/>
              </a:rPr>
              <a:t>1</a:t>
            </a:r>
          </a:p>
          <a:p>
            <a:pPr marL="342900" marR="0" indent="-34290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宋体" pitchFamily="2" charset="-122"/>
              </a:rPr>
              <a:t>组</a:t>
            </a:r>
          </a:p>
        </p:txBody>
      </p:sp>
      <p:sp>
        <p:nvSpPr>
          <p:cNvPr id="137" name="矩形 136"/>
          <p:cNvSpPr/>
          <p:nvPr/>
        </p:nvSpPr>
        <p:spPr>
          <a:xfrm>
            <a:off x="3434017" y="4322739"/>
            <a:ext cx="49495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MOV R0, #33H;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个机器周期）</a:t>
            </a:r>
          </a:p>
          <a:p>
            <a:pPr eaLnBrk="1" hangingPunct="1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MOV 00H, #33H;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个机器周期）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2182110" y="5501660"/>
            <a:ext cx="2626119" cy="970060"/>
            <a:chOff x="1765861" y="5447272"/>
            <a:chExt cx="2626119" cy="970060"/>
          </a:xfrm>
        </p:grpSpPr>
        <p:sp>
          <p:nvSpPr>
            <p:cNvPr id="139" name="右箭头 138"/>
            <p:cNvSpPr/>
            <p:nvPr/>
          </p:nvSpPr>
          <p:spPr bwMode="auto">
            <a:xfrm rot="12297851">
              <a:off x="1765861" y="5447272"/>
              <a:ext cx="1091702" cy="347099"/>
            </a:xfrm>
            <a:prstGeom prst="rightArrow">
              <a:avLst/>
            </a:prstGeom>
            <a:solidFill>
              <a:srgbClr val="CCFFFF">
                <a:alpha val="55000"/>
              </a:srgbClr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40" name="圆角矩形 139"/>
            <p:cNvSpPr/>
            <p:nvPr/>
          </p:nvSpPr>
          <p:spPr bwMode="auto">
            <a:xfrm>
              <a:off x="2682885" y="5669661"/>
              <a:ext cx="1709095" cy="747671"/>
            </a:xfrm>
            <a:prstGeom prst="roundRect">
              <a:avLst/>
            </a:prstGeom>
            <a:solidFill>
              <a:srgbClr val="CCFFFF"/>
            </a:solidFill>
            <a:ln w="2857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algn="ctr" eaLnBrk="1" hangingPunct="1">
                <a:spcBef>
                  <a:spcPts val="0"/>
                </a:spcBef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复位后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 algn="ctr" eaLnBrk="1" hangingPunct="1">
                <a:lnSpc>
                  <a:spcPct val="110000"/>
                </a:lnSpc>
                <a:spcBef>
                  <a:spcPct val="20000"/>
                </a:spcBef>
              </a:pP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0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组在“前台”</a:t>
              </a:r>
            </a:p>
          </p:txBody>
        </p:sp>
      </p:grpSp>
      <p:sp>
        <p:nvSpPr>
          <p:cNvPr id="141" name="Rectangle 9"/>
          <p:cNvSpPr>
            <a:spLocks noChangeArrowheads="1"/>
          </p:cNvSpPr>
          <p:nvPr/>
        </p:nvSpPr>
        <p:spPr bwMode="auto">
          <a:xfrm>
            <a:off x="3347940" y="1056004"/>
            <a:ext cx="5662942" cy="134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3778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100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使用工作寄存器的好处：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0" eaLnBrk="1" hangingPunct="1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（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）节省程序存储空间；</a:t>
            </a:r>
            <a:endParaRPr lang="en-US" altLang="zh-CN" sz="24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0" eaLnBrk="1" hangingPunct="1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（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）提高运行效率。</a:t>
            </a:r>
          </a:p>
        </p:txBody>
      </p:sp>
      <p:sp>
        <p:nvSpPr>
          <p:cNvPr id="26" name="文本框 25">
            <a:hlinkClick r:id="rId2" action="ppaction://hlinksldjump"/>
          </p:cNvPr>
          <p:cNvSpPr txBox="1"/>
          <p:nvPr/>
        </p:nvSpPr>
        <p:spPr>
          <a:xfrm>
            <a:off x="6851189" y="5728552"/>
            <a:ext cx="9914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返</a:t>
            </a:r>
            <a:r>
              <a:rPr lang="en-US" altLang="zh-CN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128B</a:t>
            </a:r>
            <a:endParaRPr lang="zh-CN" altLang="en-US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856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和数据存储器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13885" y="970843"/>
            <a:ext cx="8229600" cy="485457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27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特殊功能寄存器</a:t>
            </a:r>
            <a:r>
              <a:rPr lang="en-US" altLang="zh-CN" sz="27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SFR</a:t>
            </a: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Special Function Register</a:t>
            </a:r>
            <a:r>
              <a:rPr lang="zh-CN" altLang="en-US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000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用来设定单片机内部各模块的工作方式，存放相关模块的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状态与标志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，如定时器、串行口，并行端口的锁存器等各部件。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尽管特殊功能寄存器与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在同一个单元中，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但不能作为普通的</a:t>
            </a:r>
            <a:r>
              <a:rPr lang="en-US" altLang="zh-CN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存储单元来使用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（只有在编程中根据需要，进行一些</a:t>
            </a:r>
            <a:r>
              <a:rPr lang="zh-CN" altLang="en-US" sz="2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特定功能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的设定，或者是从中</a:t>
            </a:r>
            <a:r>
              <a:rPr lang="zh-CN" altLang="en-US" sz="2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查寻相关部件的状态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时，才能进行</a:t>
            </a:r>
            <a:r>
              <a:rPr lang="zh-CN" altLang="en-US" sz="2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读、写操作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。如中断方式的设定、定时器工作模式的设定，查询串行口发送或接收是否结束等等） 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488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和数据存储器</a:t>
            </a:r>
          </a:p>
        </p:txBody>
      </p:sp>
      <p:graphicFrame>
        <p:nvGraphicFramePr>
          <p:cNvPr id="6" name="Group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893629"/>
              </p:ext>
            </p:extLst>
          </p:nvPr>
        </p:nvGraphicFramePr>
        <p:xfrm>
          <a:off x="1108531" y="872826"/>
          <a:ext cx="6827837" cy="5556244"/>
        </p:xfrm>
        <a:graphic>
          <a:graphicData uri="http://schemas.openxmlformats.org/drawingml/2006/table">
            <a:tbl>
              <a:tblPr/>
              <a:tblGrid>
                <a:gridCol w="12430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401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446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206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标识符</a:t>
                      </a:r>
                    </a:p>
                  </a:txBody>
                  <a:tcPr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        称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 址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31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</a:t>
                      </a:r>
                    </a:p>
                  </a:txBody>
                  <a:tcPr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累加器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E0H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31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</a:p>
                  </a:txBody>
                  <a:tcPr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F0H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31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PSW</a:t>
                      </a:r>
                    </a:p>
                  </a:txBody>
                  <a:tcPr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程序状态字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D0H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31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</a:t>
                      </a:r>
                    </a:p>
                  </a:txBody>
                  <a:tcPr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堆栈指针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81H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31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WDTRST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看门狗复位寄存器</a:t>
                      </a:r>
                      <a:endParaRPr kumimoji="0" lang="en-US" altLang="zh-CN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0A6H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931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P0</a:t>
                      </a:r>
                    </a:p>
                  </a:txBody>
                  <a:tcPr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端口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80H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931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P1</a:t>
                      </a:r>
                    </a:p>
                  </a:txBody>
                  <a:tcPr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端口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90H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931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P2</a:t>
                      </a:r>
                    </a:p>
                  </a:txBody>
                  <a:tcPr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端口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A0H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931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P3</a:t>
                      </a:r>
                    </a:p>
                  </a:txBody>
                  <a:tcPr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端口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B0H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174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</a:t>
                      </a:r>
                    </a:p>
                  </a:txBody>
                  <a:tcPr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中断优先级控制寄存器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B8H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931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IE</a:t>
                      </a:r>
                    </a:p>
                  </a:txBody>
                  <a:tcPr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中断允许控制寄存器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A8H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931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TMOD</a:t>
                      </a:r>
                    </a:p>
                  </a:txBody>
                  <a:tcPr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定时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计数器方式控制寄存器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89H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931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TCON</a:t>
                      </a:r>
                    </a:p>
                  </a:txBody>
                  <a:tcPr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定时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计数器控制寄存器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88H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195718" y="3141363"/>
            <a:ext cx="7556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</a:t>
            </a:r>
          </a:p>
          <a:p>
            <a:pPr algn="ctr">
              <a:defRPr/>
            </a:pPr>
            <a:r>
              <a:rPr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殊</a:t>
            </a:r>
          </a:p>
          <a:p>
            <a:pPr algn="ctr">
              <a:defRPr/>
            </a:pPr>
            <a:r>
              <a:rPr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</a:t>
            </a:r>
          </a:p>
          <a:p>
            <a:pPr algn="ctr">
              <a:defRPr/>
            </a:pPr>
            <a:r>
              <a:rPr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</a:p>
          <a:p>
            <a:pPr algn="ctr">
              <a:defRPr/>
            </a:pPr>
            <a:r>
              <a:rPr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寄</a:t>
            </a:r>
          </a:p>
          <a:p>
            <a:pPr algn="ctr">
              <a:defRPr/>
            </a:pPr>
            <a:r>
              <a:rPr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存</a:t>
            </a:r>
          </a:p>
          <a:p>
            <a:pPr algn="ctr">
              <a:defRPr/>
            </a:pPr>
            <a:r>
              <a:rPr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器</a:t>
            </a:r>
          </a:p>
          <a:p>
            <a:pPr algn="ctr">
              <a:defRPr/>
            </a:pPr>
            <a:r>
              <a:rPr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SFR</a:t>
            </a:r>
          </a:p>
        </p:txBody>
      </p:sp>
    </p:spTree>
    <p:extLst>
      <p:ext uri="{BB962C8B-B14F-4D97-AF65-F5344CB8AC3E}">
        <p14:creationId xmlns:p14="http://schemas.microsoft.com/office/powerpoint/2010/main" val="271572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和数据存储器</a:t>
            </a:r>
          </a:p>
        </p:txBody>
      </p:sp>
      <p:grpSp>
        <p:nvGrpSpPr>
          <p:cNvPr id="6" name="Group 135"/>
          <p:cNvGrpSpPr>
            <a:grpSpLocks/>
          </p:cNvGrpSpPr>
          <p:nvPr/>
        </p:nvGrpSpPr>
        <p:grpSpPr bwMode="auto">
          <a:xfrm>
            <a:off x="7068554" y="4640649"/>
            <a:ext cx="2076227" cy="1849438"/>
            <a:chOff x="226" y="2757"/>
            <a:chExt cx="1255" cy="1165"/>
          </a:xfrm>
        </p:grpSpPr>
        <p:sp>
          <p:nvSpPr>
            <p:cNvPr id="7" name="Rectangle 19"/>
            <p:cNvSpPr>
              <a:spLocks noChangeArrowheads="1"/>
            </p:cNvSpPr>
            <p:nvPr/>
          </p:nvSpPr>
          <p:spPr bwMode="auto">
            <a:xfrm>
              <a:off x="679" y="2795"/>
              <a:ext cx="545" cy="57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SFR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128B</a:t>
              </a:r>
            </a:p>
          </p:txBody>
        </p:sp>
        <p:sp>
          <p:nvSpPr>
            <p:cNvPr id="8" name="Rectangle 20"/>
            <p:cNvSpPr>
              <a:spLocks noChangeArrowheads="1"/>
            </p:cNvSpPr>
            <p:nvPr/>
          </p:nvSpPr>
          <p:spPr bwMode="auto">
            <a:xfrm>
              <a:off x="679" y="3372"/>
              <a:ext cx="545" cy="53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低</a:t>
              </a:r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128B</a:t>
              </a:r>
            </a:p>
          </p:txBody>
        </p:sp>
        <p:sp>
          <p:nvSpPr>
            <p:cNvPr id="9" name="Rectangle 21"/>
            <p:cNvSpPr>
              <a:spLocks noChangeArrowheads="1"/>
            </p:cNvSpPr>
            <p:nvPr/>
          </p:nvSpPr>
          <p:spPr bwMode="auto">
            <a:xfrm>
              <a:off x="226" y="2757"/>
              <a:ext cx="41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0FFH</a:t>
              </a:r>
            </a:p>
          </p:txBody>
        </p:sp>
        <p:sp>
          <p:nvSpPr>
            <p:cNvPr id="10" name="Rectangle 22"/>
            <p:cNvSpPr>
              <a:spLocks noChangeArrowheads="1"/>
            </p:cNvSpPr>
            <p:nvPr/>
          </p:nvSpPr>
          <p:spPr bwMode="auto">
            <a:xfrm>
              <a:off x="271" y="3199"/>
              <a:ext cx="363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80H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7FH</a:t>
              </a:r>
            </a:p>
          </p:txBody>
        </p:sp>
        <p:sp>
          <p:nvSpPr>
            <p:cNvPr id="11" name="Rectangle 23"/>
            <p:cNvSpPr>
              <a:spLocks noChangeArrowheads="1"/>
            </p:cNvSpPr>
            <p:nvPr/>
          </p:nvSpPr>
          <p:spPr bwMode="auto">
            <a:xfrm>
              <a:off x="271" y="3748"/>
              <a:ext cx="36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00H</a:t>
              </a:r>
            </a:p>
          </p:txBody>
        </p:sp>
        <p:sp>
          <p:nvSpPr>
            <p:cNvPr id="12" name="AutoShape 25"/>
            <p:cNvSpPr>
              <a:spLocks noChangeArrowheads="1"/>
            </p:cNvSpPr>
            <p:nvPr/>
          </p:nvSpPr>
          <p:spPr bwMode="auto">
            <a:xfrm>
              <a:off x="1247" y="2943"/>
              <a:ext cx="234" cy="256"/>
            </a:xfrm>
            <a:prstGeom prst="leftArrow">
              <a:avLst>
                <a:gd name="adj1" fmla="val 50000"/>
                <a:gd name="adj2" fmla="val 63488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26"/>
          <p:cNvSpPr>
            <a:spLocks noChangeArrowheads="1"/>
          </p:cNvSpPr>
          <p:nvPr/>
        </p:nvSpPr>
        <p:spPr bwMode="auto">
          <a:xfrm>
            <a:off x="578769" y="6409119"/>
            <a:ext cx="570889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个，</a:t>
            </a:r>
            <a:r>
              <a:rPr lang="en-US" altLang="zh-CN" sz="2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的单元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（尾号为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可按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位寻址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7762875" y="1522748"/>
            <a:ext cx="755650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</a:t>
            </a:r>
          </a:p>
          <a:p>
            <a:pPr algn="ctr">
              <a:defRPr/>
            </a:pPr>
            <a:r>
              <a:rPr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殊</a:t>
            </a:r>
          </a:p>
          <a:p>
            <a:pPr algn="ctr">
              <a:defRPr/>
            </a:pPr>
            <a:r>
              <a:rPr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</a:t>
            </a:r>
          </a:p>
          <a:p>
            <a:pPr algn="ctr">
              <a:defRPr/>
            </a:pPr>
            <a:r>
              <a:rPr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</a:p>
          <a:p>
            <a:pPr algn="ctr">
              <a:defRPr/>
            </a:pPr>
            <a:r>
              <a:rPr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寄</a:t>
            </a:r>
          </a:p>
          <a:p>
            <a:pPr algn="ctr">
              <a:defRPr/>
            </a:pPr>
            <a:r>
              <a:rPr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存</a:t>
            </a:r>
          </a:p>
          <a:p>
            <a:pPr algn="ctr">
              <a:defRPr/>
            </a:pPr>
            <a:r>
              <a:rPr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器</a:t>
            </a:r>
          </a:p>
          <a:p>
            <a:pPr algn="ctr">
              <a:defRPr/>
            </a:pPr>
            <a:r>
              <a:rPr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SFR</a:t>
            </a:r>
          </a:p>
          <a:p>
            <a:pPr algn="ctr">
              <a:defRPr/>
            </a:pPr>
            <a:r>
              <a:rPr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续表</a:t>
            </a:r>
            <a:r>
              <a:rPr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graphicFrame>
        <p:nvGraphicFramePr>
          <p:cNvPr id="15" name="Group 1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277152"/>
              </p:ext>
            </p:extLst>
          </p:nvPr>
        </p:nvGraphicFramePr>
        <p:xfrm>
          <a:off x="240716" y="873759"/>
          <a:ext cx="6827838" cy="5475444"/>
        </p:xfrm>
        <a:graphic>
          <a:graphicData uri="http://schemas.openxmlformats.org/drawingml/2006/table">
            <a:tbl>
              <a:tblPr/>
              <a:tblGrid>
                <a:gridCol w="12430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814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033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20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TH0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定时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计数器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初值寄存器高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8CH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0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TL0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定时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计数器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初值寄存器低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8AH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0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TH1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定时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计数器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初值寄存器高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8DH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0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TL1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定时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计数器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初值寄存器低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8BH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268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SCON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串行口控制寄存器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98H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20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SBUF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串行口数据缓冲器（接收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发送）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99H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20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PCON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电源控制寄存器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7H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20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DP0L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数据指针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DPTR0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低字节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82H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DP0H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数据指针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DPTR0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高字节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83H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DP1L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数据指针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DPTR1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低字节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84H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DP1H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数据指针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DPTR1</a:t>
                      </a: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高字节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85H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AUXR1</a:t>
                      </a: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辅助寄存器</a:t>
                      </a: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A2H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AUXR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0" marB="457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辅助寄存器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8EH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左大括号 15"/>
          <p:cNvSpPr/>
          <p:nvPr/>
        </p:nvSpPr>
        <p:spPr>
          <a:xfrm>
            <a:off x="336884" y="1029903"/>
            <a:ext cx="151597" cy="1347537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大括号 16"/>
          <p:cNvSpPr/>
          <p:nvPr/>
        </p:nvSpPr>
        <p:spPr>
          <a:xfrm>
            <a:off x="308008" y="3966880"/>
            <a:ext cx="151597" cy="1347537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74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和数据存储器</a:t>
            </a: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1107280" y="6294438"/>
            <a:ext cx="781533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片内 </a:t>
            </a:r>
            <a:r>
              <a:rPr lang="en-US" altLang="zh-CN" sz="2800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800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中可位寻址区总分布图，</a:t>
            </a:r>
            <a:r>
              <a:rPr lang="en-US" altLang="zh-CN" sz="2800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27B</a:t>
            </a:r>
            <a:endParaRPr lang="zh-CN" altLang="en-US" sz="2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159"/>
          <p:cNvSpPr>
            <a:spLocks noChangeArrowheads="1"/>
          </p:cNvSpPr>
          <p:nvPr/>
        </p:nvSpPr>
        <p:spPr bwMode="auto">
          <a:xfrm>
            <a:off x="3643312" y="790575"/>
            <a:ext cx="14398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字节地址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160"/>
          <p:cNvSpPr>
            <a:spLocks noChangeArrowheads="1"/>
          </p:cNvSpPr>
          <p:nvPr/>
        </p:nvSpPr>
        <p:spPr bwMode="auto">
          <a:xfrm>
            <a:off x="3643312" y="1128713"/>
            <a:ext cx="6096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2FH</a:t>
            </a:r>
          </a:p>
          <a:p>
            <a:pPr marL="0" marR="0" lvl="0" indent="0" algn="ctr" defTabSz="91440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2EH</a:t>
            </a:r>
          </a:p>
          <a:p>
            <a:pPr marL="0" marR="0" lvl="0" indent="0" algn="ctr" defTabSz="91440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2DH</a:t>
            </a:r>
          </a:p>
          <a:p>
            <a:pPr marL="0" marR="0" lvl="0" indent="0" algn="ctr" defTabSz="91440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2CH</a:t>
            </a:r>
          </a:p>
          <a:p>
            <a:pPr marL="0" marR="0" lvl="0" indent="0" algn="ctr" defTabSz="91440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2BH</a:t>
            </a:r>
          </a:p>
          <a:p>
            <a:pPr marL="0" marR="0" lvl="0" indent="0" algn="ctr" defTabSz="91440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2AH</a:t>
            </a:r>
          </a:p>
          <a:p>
            <a:pPr marL="0" marR="0" lvl="0" indent="0" algn="ctr" defTabSz="91440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29H</a:t>
            </a:r>
          </a:p>
          <a:p>
            <a:pPr marL="0" marR="0" lvl="0" indent="0" algn="ctr" defTabSz="91440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28H</a:t>
            </a:r>
          </a:p>
          <a:p>
            <a:pPr marL="0" marR="0" lvl="0" indent="0" algn="ctr" defTabSz="91440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27H</a:t>
            </a:r>
          </a:p>
          <a:p>
            <a:pPr marL="0" marR="0" lvl="0" indent="0" algn="ctr" defTabSz="91440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26H</a:t>
            </a:r>
          </a:p>
          <a:p>
            <a:pPr marL="0" marR="0" lvl="0" indent="0" algn="ctr" defTabSz="91440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25H</a:t>
            </a:r>
          </a:p>
          <a:p>
            <a:pPr marL="0" marR="0" lvl="0" indent="0" algn="ctr" defTabSz="91440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24H</a:t>
            </a:r>
          </a:p>
          <a:p>
            <a:pPr marL="0" marR="0" lvl="0" indent="0" algn="ctr" defTabSz="91440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23H</a:t>
            </a:r>
          </a:p>
          <a:p>
            <a:pPr marL="0" marR="0" lvl="0" indent="0" algn="ctr" defTabSz="91440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22H</a:t>
            </a:r>
          </a:p>
          <a:p>
            <a:pPr marL="0" marR="0" lvl="0" indent="0" algn="ctr" defTabSz="91440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21H</a:t>
            </a:r>
          </a:p>
          <a:p>
            <a:pPr marL="0" marR="0" lvl="0" indent="0" algn="ctr" defTabSz="91440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20H</a:t>
            </a:r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666317"/>
              </p:ext>
            </p:extLst>
          </p:nvPr>
        </p:nvGraphicFramePr>
        <p:xfrm>
          <a:off x="690562" y="1127125"/>
          <a:ext cx="2935288" cy="5135616"/>
        </p:xfrm>
        <a:graphic>
          <a:graphicData uri="http://schemas.openxmlformats.org/drawingml/2006/table">
            <a:tbl>
              <a:tblPr/>
              <a:tblGrid>
                <a:gridCol w="36691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69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69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691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6691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691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6691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66911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320973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7F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7E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7D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7C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7B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7A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79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78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0973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77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76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75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74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73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72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71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70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0973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6F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6E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6D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6C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6B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6A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69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68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0973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67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66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65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64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63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62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61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60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0973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5F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5E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5D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5C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5B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5A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59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58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0973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57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56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55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54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53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52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51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50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0973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4F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4E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4D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4C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4B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4A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49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48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20973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47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46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45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44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43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42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41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40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20973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3F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3E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3D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3C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3B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3A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39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38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20973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37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36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35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34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33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32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31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30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20973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2F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2E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2D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2C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2B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2A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29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28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20973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27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26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25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24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23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22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21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20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20973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1F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1B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1A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20973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20973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0F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0E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0D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0C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0B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0A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09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08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320973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07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06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05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04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03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02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01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00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1" marR="30531" marT="38568" marB="38568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061301"/>
              </p:ext>
            </p:extLst>
          </p:nvPr>
        </p:nvGraphicFramePr>
        <p:xfrm>
          <a:off x="5046662" y="1227138"/>
          <a:ext cx="2863848" cy="5035547"/>
        </p:xfrm>
        <a:graphic>
          <a:graphicData uri="http://schemas.openxmlformats.org/drawingml/2006/table">
            <a:tbl>
              <a:tblPr/>
              <a:tblGrid>
                <a:gridCol w="3579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79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798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79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5798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5798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5798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57981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45777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F7</a:t>
                      </a:r>
                      <a:endParaRPr lang="zh-CN" altLang="zh-CN" sz="1600" b="1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F6</a:t>
                      </a:r>
                      <a:endParaRPr lang="zh-CN" altLang="zh-CN" sz="1600" b="1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F5</a:t>
                      </a:r>
                      <a:endParaRPr lang="zh-CN" altLang="zh-CN" sz="1600" b="1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F4</a:t>
                      </a:r>
                      <a:endParaRPr lang="zh-CN" altLang="zh-CN" sz="1600" b="1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F3</a:t>
                      </a:r>
                      <a:endParaRPr lang="zh-CN" altLang="zh-CN" sz="1600" b="1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F2</a:t>
                      </a:r>
                      <a:endParaRPr lang="zh-CN" altLang="zh-CN" sz="1600" b="1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F1</a:t>
                      </a:r>
                      <a:endParaRPr lang="zh-CN" altLang="zh-CN" sz="1600" b="1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F0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77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6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77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6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--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77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--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--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--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C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B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A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9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77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6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777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F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--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--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C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AB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A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0" marR="0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9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5777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6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5777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F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D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C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B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A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9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5777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6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5777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F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D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C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B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A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9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5777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6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2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30537" marR="30537" marT="38573" marB="3857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6" name="Rectangle 159"/>
          <p:cNvSpPr>
            <a:spLocks noChangeArrowheads="1"/>
          </p:cNvSpPr>
          <p:nvPr/>
        </p:nvSpPr>
        <p:spPr bwMode="auto">
          <a:xfrm>
            <a:off x="654050" y="812800"/>
            <a:ext cx="3240087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D7                                D0</a:t>
            </a:r>
          </a:p>
        </p:txBody>
      </p:sp>
      <p:sp>
        <p:nvSpPr>
          <p:cNvPr id="27" name="Rectangle 160"/>
          <p:cNvSpPr>
            <a:spLocks noChangeArrowheads="1"/>
          </p:cNvSpPr>
          <p:nvPr/>
        </p:nvSpPr>
        <p:spPr bwMode="auto">
          <a:xfrm>
            <a:off x="4405312" y="1179513"/>
            <a:ext cx="6096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F0H</a:t>
            </a:r>
          </a:p>
          <a:p>
            <a:pPr marL="0" marR="0" lvl="0" indent="0" algn="ctr" defTabSz="91440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E0H</a:t>
            </a:r>
          </a:p>
          <a:p>
            <a:pPr marL="0" marR="0" lvl="0" indent="0" algn="ctr" defTabSz="91440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D0H</a:t>
            </a:r>
          </a:p>
          <a:p>
            <a:pPr marL="0" marR="0" lvl="0" indent="0" algn="ctr" defTabSz="91440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B8H</a:t>
            </a:r>
          </a:p>
          <a:p>
            <a:pPr marL="0" marR="0" lvl="0" indent="0" algn="ctr" defTabSz="91440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B0H</a:t>
            </a:r>
          </a:p>
          <a:p>
            <a:pPr marL="0" marR="0" lvl="0" indent="0" algn="ctr" defTabSz="91440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A8H</a:t>
            </a:r>
          </a:p>
          <a:p>
            <a:pPr marL="0" marR="0" lvl="0" indent="0" algn="ctr" defTabSz="91440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A0H</a:t>
            </a:r>
          </a:p>
          <a:p>
            <a:pPr marL="0" marR="0" lvl="0" indent="0" algn="ctr" defTabSz="91440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98H</a:t>
            </a:r>
          </a:p>
          <a:p>
            <a:pPr marL="0" marR="0" lvl="0" indent="0" algn="ctr" defTabSz="91440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90H</a:t>
            </a:r>
          </a:p>
          <a:p>
            <a:pPr marL="0" marR="0" lvl="0" indent="0" algn="ctr" defTabSz="91440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88H</a:t>
            </a:r>
          </a:p>
          <a:p>
            <a:pPr marL="0" marR="0" lvl="0" indent="0" algn="ctr" defTabSz="91440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80H</a:t>
            </a:r>
          </a:p>
        </p:txBody>
      </p:sp>
      <p:sp>
        <p:nvSpPr>
          <p:cNvPr id="28" name="Rectangle 159"/>
          <p:cNvSpPr>
            <a:spLocks noChangeArrowheads="1"/>
          </p:cNvSpPr>
          <p:nvPr/>
        </p:nvSpPr>
        <p:spPr bwMode="auto">
          <a:xfrm>
            <a:off x="7820025" y="754063"/>
            <a:ext cx="13239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寄存器名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ectangle 160"/>
          <p:cNvSpPr>
            <a:spLocks noChangeArrowheads="1"/>
          </p:cNvSpPr>
          <p:nvPr/>
        </p:nvSpPr>
        <p:spPr bwMode="auto">
          <a:xfrm>
            <a:off x="7891462" y="1150938"/>
            <a:ext cx="6096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</a:p>
          <a:p>
            <a:pPr marL="0" marR="0" lvl="0" indent="0" defTabSz="91440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ACC</a:t>
            </a:r>
          </a:p>
          <a:p>
            <a:pPr marL="0" marR="0" lvl="0" indent="0" defTabSz="91440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PSW</a:t>
            </a:r>
          </a:p>
          <a:p>
            <a:pPr marL="0" marR="0" lvl="0" indent="0" defTabSz="91440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IP</a:t>
            </a:r>
          </a:p>
          <a:p>
            <a:pPr marL="0" marR="0" lvl="0" indent="0" defTabSz="91440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P3</a:t>
            </a:r>
          </a:p>
          <a:p>
            <a:pPr marL="0" marR="0" lvl="0" indent="0" defTabSz="91440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IE</a:t>
            </a:r>
          </a:p>
          <a:p>
            <a:pPr marL="0" marR="0" lvl="0" indent="0" defTabSz="91440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P2</a:t>
            </a:r>
          </a:p>
          <a:p>
            <a:pPr marL="0" marR="0" lvl="0" indent="0" defTabSz="91440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SCON</a:t>
            </a:r>
          </a:p>
          <a:p>
            <a:pPr marL="0" marR="0" lvl="0" indent="0" defTabSz="91440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P1</a:t>
            </a:r>
          </a:p>
          <a:p>
            <a:pPr marL="0" marR="0" lvl="0" indent="0" defTabSz="91440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TCON</a:t>
            </a:r>
          </a:p>
          <a:p>
            <a:pPr marL="0" marR="0" lvl="0" indent="0" defTabSz="91440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P0</a:t>
            </a:r>
          </a:p>
        </p:txBody>
      </p:sp>
      <p:sp>
        <p:nvSpPr>
          <p:cNvPr id="30" name="Rectangle 159"/>
          <p:cNvSpPr>
            <a:spLocks noChangeArrowheads="1"/>
          </p:cNvSpPr>
          <p:nvPr/>
        </p:nvSpPr>
        <p:spPr bwMode="auto">
          <a:xfrm>
            <a:off x="4986337" y="898525"/>
            <a:ext cx="32400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D7                               D0</a:t>
            </a:r>
          </a:p>
        </p:txBody>
      </p:sp>
    </p:spTree>
    <p:extLst>
      <p:ext uri="{BB962C8B-B14F-4D97-AF65-F5344CB8AC3E}">
        <p14:creationId xmlns:p14="http://schemas.microsoft.com/office/powerpoint/2010/main" val="29705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和数据存储器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68127" y="1015607"/>
            <a:ext cx="5143174" cy="57943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6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特殊功能寄存器</a:t>
            </a:r>
            <a:r>
              <a:rPr lang="en-US" altLang="zh-CN" sz="26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SFR</a:t>
            </a:r>
            <a:r>
              <a:rPr lang="zh-CN" altLang="en-US" sz="26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endParaRPr lang="zh-CN" altLang="en-US" sz="26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96688" y="1555357"/>
            <a:ext cx="8675295" cy="4860925"/>
          </a:xfrm>
          <a:prstGeom prst="rect">
            <a:avLst/>
          </a:prstGeom>
          <a:noFill/>
        </p:spPr>
        <p:txBody>
          <a:bodyPr l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）累加器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ACC:</a:t>
            </a:r>
            <a:r>
              <a:rPr lang="en-US" altLang="zh-CN" sz="2400" dirty="0" smtClean="0">
                <a:solidFill>
                  <a:srgbClr val="00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最常用的专用寄存器，大多数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指令操作数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都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来自累加器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；所有的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算术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运算指令的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运算结果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都存放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24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乘除法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指令使用的寄存器，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）数据指针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DPTR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的寄存器，由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高八位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DPH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八位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DPL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构成。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DPTR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主要用来存放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ROM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中数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据块的首地址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，所以称之为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数据指针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20000"/>
              </a:lnSpc>
              <a:spcBef>
                <a:spcPts val="1200"/>
              </a:spcBef>
              <a:buFontTx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sfr16  DPTR=0x82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*数据指针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DPTR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位地址为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82H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位地址为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83H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zh-CN" altLang="en-US" sz="2400" dirty="0">
              <a:solidFill>
                <a:srgbClr val="00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4400377" y="4219182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239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和数据存储器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63908" y="1500188"/>
            <a:ext cx="8488363" cy="470143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）程序状态字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PSW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寄存器，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表征程序执行的状态信息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05000"/>
              </a:lnSpc>
              <a:spcBef>
                <a:spcPct val="15000"/>
              </a:spcBef>
              <a:buFontTx/>
              <a:buNone/>
            </a:pPr>
            <a:r>
              <a:rPr lang="en-US" altLang="zh-CN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CY</a:t>
            </a:r>
            <a:r>
              <a:rPr lang="zh-CN" altLang="en-US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PSW^7</a:t>
            </a:r>
            <a:r>
              <a:rPr lang="zh-CN" altLang="en-US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）进位标志：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在加法运算中，累加器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的最高位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A7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有进位，则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CY=1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，否则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CY=0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。同理，在减法运算中，如果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A7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有借位，则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CY=1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</a:t>
            </a:r>
            <a:r>
              <a:rPr lang="zh-CN" altLang="en-US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PSW^6</a:t>
            </a:r>
            <a:r>
              <a:rPr lang="zh-CN" altLang="en-US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）辅助进位位：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用来判断加减法运算时，低四位是否向高四位进位或借位（即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A3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的进位或借位）。 </a:t>
            </a:r>
          </a:p>
          <a:p>
            <a:pPr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F0</a:t>
            </a:r>
            <a:r>
              <a:rPr lang="zh-CN" altLang="en-US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PSW^5</a:t>
            </a:r>
            <a:r>
              <a:rPr lang="zh-CN" altLang="en-US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用户标志位：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完全由用户来定义和使用。</a:t>
            </a:r>
          </a:p>
          <a:p>
            <a:pPr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RS1,RS0</a:t>
            </a:r>
            <a:r>
              <a:rPr lang="zh-CN" altLang="en-US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工作寄存器组选择位：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确定工作寄存器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R0-R7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个组中的位置。可以通过修改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RS1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RS0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的值来改变工作寄存器组的选择。</a:t>
            </a:r>
            <a:endPara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30000"/>
              </a:spcBef>
              <a:buFontTx/>
              <a:buNone/>
            </a:pPr>
            <a:r>
              <a:rPr lang="en-US" altLang="zh-CN" sz="2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</a:t>
            </a:r>
            <a:r>
              <a:rPr lang="zh-CN" altLang="en-US" sz="2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PSW^2</a:t>
            </a:r>
            <a:r>
              <a:rPr lang="zh-CN" altLang="en-US" sz="2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）溢出标志位</a:t>
            </a:r>
            <a:r>
              <a:rPr lang="en-US" altLang="zh-CN" sz="2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2200" dirty="0">
                <a:solidFill>
                  <a:srgbClr val="FFFF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判断</a:t>
            </a:r>
            <a:r>
              <a:rPr lang="zh-CN" altLang="en-US" sz="22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有符号数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运算时是否有溢出。</a:t>
            </a:r>
          </a:p>
          <a:p>
            <a:pPr>
              <a:spcBef>
                <a:spcPct val="5000"/>
              </a:spcBef>
              <a:buFontTx/>
              <a:buNone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的结果可以用一个算法来表示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en-US" altLang="zh-CN" sz="22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OV=CY     </a:t>
            </a:r>
            <a:r>
              <a:rPr lang="en-US" altLang="zh-CN" sz="22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>
              <a:spcBef>
                <a:spcPct val="5000"/>
              </a:spcBef>
              <a:buFontTx/>
              <a:buNone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CY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A7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的进位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CS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A6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的进位，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OV=1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表明有溢出。</a:t>
            </a:r>
          </a:p>
          <a:p>
            <a:pPr>
              <a:spcBef>
                <a:spcPct val="5000"/>
              </a:spcBef>
              <a:buFontTx/>
              <a:buNone/>
            </a:pPr>
            <a:r>
              <a:rPr lang="en-US" altLang="zh-CN" sz="2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PSW^0</a:t>
            </a:r>
            <a:r>
              <a:rPr lang="zh-CN" altLang="en-US" sz="2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）奇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偶</a:t>
            </a:r>
            <a:r>
              <a:rPr lang="zh-CN" altLang="en-US" sz="2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标志位</a:t>
            </a:r>
            <a:r>
              <a:rPr lang="en-US" altLang="zh-CN" sz="2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2200" dirty="0">
                <a:solidFill>
                  <a:srgbClr val="FFFF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用来标志累加器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中运算后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的个数。</a:t>
            </a:r>
          </a:p>
          <a:p>
            <a:pPr>
              <a:spcBef>
                <a:spcPct val="5000"/>
              </a:spcBef>
              <a:buFontTx/>
              <a:buNone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当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P=1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时，表明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的个数为奇数个，反之为偶数个。  </a:t>
            </a:r>
          </a:p>
          <a:p>
            <a:pPr>
              <a:lnSpc>
                <a:spcPct val="105000"/>
              </a:lnSpc>
              <a:spcBef>
                <a:spcPct val="0"/>
              </a:spcBef>
              <a:buFontTx/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6282800"/>
              </p:ext>
            </p:extLst>
          </p:nvPr>
        </p:nvGraphicFramePr>
        <p:xfrm>
          <a:off x="795721" y="941388"/>
          <a:ext cx="7318375" cy="457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159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1598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315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RS1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RS0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OV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8114096" y="990021"/>
            <a:ext cx="750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PSW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Group 4"/>
          <p:cNvGrpSpPr>
            <a:grpSpLocks/>
          </p:cNvGrpSpPr>
          <p:nvPr/>
        </p:nvGrpSpPr>
        <p:grpSpPr bwMode="auto">
          <a:xfrm>
            <a:off x="6294438" y="5203825"/>
            <a:ext cx="306387" cy="312738"/>
            <a:chOff x="4319" y="936"/>
            <a:chExt cx="202" cy="203"/>
          </a:xfrm>
        </p:grpSpPr>
        <p:sp>
          <p:nvSpPr>
            <p:cNvPr id="16" name="Oval 5"/>
            <p:cNvSpPr>
              <a:spLocks noChangeArrowheads="1"/>
            </p:cNvSpPr>
            <p:nvPr/>
          </p:nvSpPr>
          <p:spPr bwMode="auto">
            <a:xfrm>
              <a:off x="4328" y="936"/>
              <a:ext cx="191" cy="194"/>
            </a:xfrm>
            <a:prstGeom prst="ellips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7" name="Line 6"/>
            <p:cNvSpPr>
              <a:spLocks noChangeShapeType="1"/>
            </p:cNvSpPr>
            <p:nvPr/>
          </p:nvSpPr>
          <p:spPr bwMode="auto">
            <a:xfrm>
              <a:off x="4319" y="1031"/>
              <a:ext cx="202" cy="0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Line 7"/>
            <p:cNvSpPr>
              <a:spLocks noChangeShapeType="1"/>
            </p:cNvSpPr>
            <p:nvPr/>
          </p:nvSpPr>
          <p:spPr bwMode="auto">
            <a:xfrm flipV="1">
              <a:off x="4425" y="937"/>
              <a:ext cx="0" cy="202"/>
            </a:xfrm>
            <a:prstGeom prst="line">
              <a:avLst/>
            </a:prstGeom>
            <a:noFill/>
            <a:ln w="28575">
              <a:solidFill>
                <a:srgbClr val="CC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064884" y="5143454"/>
            <a:ext cx="188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异为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，同为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4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和数据存储器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385763" y="908050"/>
            <a:ext cx="8218487" cy="487838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</a:pPr>
            <a:r>
              <a:rPr lang="en-US" altLang="zh-CN" sz="2400" b="1" dirty="0" smtClean="0">
                <a:solidFill>
                  <a:srgbClr val="0000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【</a:t>
            </a:r>
            <a:r>
              <a:rPr lang="zh-CN" altLang="en-US" sz="2400" b="1" dirty="0">
                <a:solidFill>
                  <a:srgbClr val="0000FF"/>
                </a:solidFill>
              </a:rPr>
              <a:t>了解</a:t>
            </a:r>
            <a:r>
              <a:rPr lang="en-US" altLang="zh-CN" sz="2400" b="1" dirty="0" smtClean="0">
                <a:solidFill>
                  <a:srgbClr val="0000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】</a:t>
            </a:r>
            <a:r>
              <a:rPr lang="zh-CN" altLang="en-US" sz="2400" b="1" dirty="0" smtClean="0"/>
              <a:t>有两个数</a:t>
            </a:r>
            <a:r>
              <a:rPr lang="en-US" altLang="zh-CN" sz="2400" b="1" dirty="0" smtClean="0"/>
              <a:t>0FH</a:t>
            </a:r>
            <a:r>
              <a:rPr lang="zh-CN" altLang="en-US" sz="2400" b="1" dirty="0" smtClean="0"/>
              <a:t>和</a:t>
            </a:r>
            <a:r>
              <a:rPr lang="en-US" altLang="zh-CN" sz="2400" b="1" dirty="0" smtClean="0"/>
              <a:t>F8H</a:t>
            </a:r>
            <a:r>
              <a:rPr lang="zh-CN" altLang="en-US" sz="2400" b="1" dirty="0" smtClean="0"/>
              <a:t>，试将两数相加</a:t>
            </a:r>
            <a:endParaRPr lang="en-US" altLang="zh-CN" sz="2400" b="1" dirty="0" smtClean="0">
              <a:solidFill>
                <a:srgbClr val="009999"/>
              </a:solidFill>
            </a:endParaRPr>
          </a:p>
          <a:p>
            <a:pPr>
              <a:lnSpc>
                <a:spcPct val="120000"/>
              </a:lnSpc>
              <a:spcBef>
                <a:spcPct val="40000"/>
              </a:spcBef>
              <a:buFontTx/>
              <a:buNone/>
            </a:pPr>
            <a:r>
              <a:rPr lang="en-US" altLang="zh-CN" sz="2400" b="1" dirty="0" smtClean="0"/>
              <a:t>             0000 1111    </a:t>
            </a:r>
            <a:r>
              <a:rPr lang="zh-CN" altLang="en-US" sz="2400" b="1" dirty="0" smtClean="0"/>
              <a:t>运算结果：</a:t>
            </a:r>
            <a:r>
              <a:rPr lang="en-US" altLang="zh-CN" sz="2400" b="1" dirty="0" smtClean="0"/>
              <a:t>A=07H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2400" b="1" dirty="0" smtClean="0"/>
              <a:t>        </a:t>
            </a:r>
            <a:r>
              <a:rPr lang="en-US" altLang="zh-CN" sz="2400" b="1" u="sng" dirty="0" smtClean="0"/>
              <a:t>+   1111 1000</a:t>
            </a:r>
            <a:r>
              <a:rPr lang="en-US" altLang="zh-CN" sz="2400" b="1" dirty="0" smtClean="0"/>
              <a:t> 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2400" b="1" dirty="0" smtClean="0"/>
              <a:t>  Cy</a:t>
            </a:r>
            <a:r>
              <a:rPr lang="en-US" altLang="zh-CN" sz="2400" b="1" dirty="0" smtClean="0">
                <a:cs typeface="Arial" panose="020B0604020202020204" pitchFamily="34" charset="0"/>
              </a:rPr>
              <a:t>→</a:t>
            </a:r>
            <a:r>
              <a:rPr lang="en-US" altLang="zh-CN" sz="2400" b="1" dirty="0" smtClean="0"/>
              <a:t>1 0000 0111</a:t>
            </a:r>
          </a:p>
          <a:p>
            <a:pPr>
              <a:lnSpc>
                <a:spcPct val="120000"/>
              </a:lnSpc>
              <a:buFontTx/>
              <a:buNone/>
            </a:pPr>
            <a:endParaRPr lang="en-US" altLang="zh-CN" sz="2400" b="1" dirty="0" smtClean="0"/>
          </a:p>
          <a:p>
            <a:pPr>
              <a:lnSpc>
                <a:spcPct val="120000"/>
              </a:lnSpc>
              <a:buFontTx/>
              <a:buNone/>
            </a:pPr>
            <a:r>
              <a:rPr lang="zh-CN" altLang="en-US" sz="2400" b="1" dirty="0" smtClean="0"/>
              <a:t>如何根据</a:t>
            </a:r>
            <a:r>
              <a:rPr lang="en-US" altLang="zh-CN" sz="2400" b="1" dirty="0" smtClean="0"/>
              <a:t>PSW</a:t>
            </a:r>
            <a:r>
              <a:rPr lang="zh-CN" altLang="en-US" sz="2400" b="1" dirty="0" smtClean="0"/>
              <a:t>来分析运算结果是否有溢出？</a:t>
            </a:r>
          </a:p>
          <a:p>
            <a:pPr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）若数据为无符号数。即</a:t>
            </a:r>
            <a:r>
              <a:rPr lang="en-US" altLang="zh-CN" sz="2400" b="1" dirty="0" smtClean="0"/>
              <a:t>15+248=263=107H 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CY=1</a:t>
            </a:r>
            <a:r>
              <a:rPr lang="zh-CN" altLang="en-US" sz="2400" b="1" dirty="0" smtClean="0"/>
              <a:t>，    	</a:t>
            </a:r>
            <a:r>
              <a:rPr lang="en-US" altLang="zh-CN" sz="2400" b="1" dirty="0" smtClean="0"/>
              <a:t>A=07H</a:t>
            </a:r>
            <a:r>
              <a:rPr lang="zh-CN" altLang="en-US" sz="2400" b="1" dirty="0" smtClean="0"/>
              <a:t>。数据超过</a:t>
            </a:r>
            <a:r>
              <a:rPr lang="en-US" altLang="zh-CN" sz="2400" b="1" dirty="0" smtClean="0"/>
              <a:t>255</a:t>
            </a:r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CY=1</a:t>
            </a:r>
            <a:r>
              <a:rPr lang="zh-CN" altLang="en-US" sz="2400" b="1" dirty="0" smtClean="0"/>
              <a:t>）有溢出；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Tx/>
              <a:buNone/>
            </a:pPr>
            <a:r>
              <a:rPr lang="en-US" altLang="zh-CN" sz="2400" b="1" dirty="0" smtClean="0">
                <a:solidFill>
                  <a:srgbClr val="0000FF"/>
                </a:solidFill>
              </a:rPr>
              <a:t>2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）若为有符号数。则为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+15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加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-8=+7=07H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，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OV=0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表明无溢出。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3885147" y="1882492"/>
            <a:ext cx="3630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2400" u="sng" dirty="0" smtClean="0">
                <a:solidFill>
                  <a:srgbClr val="FF0000"/>
                </a:solidFill>
              </a:rPr>
              <a:t>CY</a:t>
            </a:r>
            <a:r>
              <a:rPr lang="en-US" altLang="zh-CN" sz="2400" dirty="0" smtClean="0">
                <a:solidFill>
                  <a:srgbClr val="FF0000"/>
                </a:solidFill>
              </a:rPr>
              <a:t>=1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3888322" y="2366679"/>
            <a:ext cx="4491037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2400" u="sng" dirty="0">
                <a:solidFill>
                  <a:srgbClr val="FF0000"/>
                </a:solidFill>
              </a:rPr>
              <a:t>OV</a:t>
            </a:r>
            <a:r>
              <a:rPr lang="en-US" altLang="zh-CN" sz="2400" dirty="0">
                <a:solidFill>
                  <a:srgbClr val="FF0000"/>
                </a:solidFill>
              </a:rPr>
              <a:t>=0</a:t>
            </a:r>
            <a:r>
              <a:rPr lang="zh-CN" altLang="en-US" sz="2400" dirty="0">
                <a:solidFill>
                  <a:srgbClr val="FF0000"/>
                </a:solidFill>
              </a:rPr>
              <a:t>（因为</a:t>
            </a:r>
            <a:r>
              <a:rPr lang="en-US" altLang="zh-CN" sz="2400" dirty="0" smtClean="0">
                <a:solidFill>
                  <a:srgbClr val="FF0000"/>
                </a:solidFill>
              </a:rPr>
              <a:t>CY=1</a:t>
            </a:r>
            <a:r>
              <a:rPr lang="zh-CN" altLang="en-US" sz="2400" dirty="0">
                <a:solidFill>
                  <a:srgbClr val="FF0000"/>
                </a:solidFill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</a:rPr>
              <a:t>CS=1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3915309" y="2830229"/>
            <a:ext cx="22510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2400" u="sng">
                <a:solidFill>
                  <a:srgbClr val="FF0000"/>
                </a:solidFill>
              </a:rPr>
              <a:t>AC</a:t>
            </a:r>
            <a:r>
              <a:rPr lang="en-US" altLang="zh-CN" sz="2400">
                <a:solidFill>
                  <a:srgbClr val="FF0000"/>
                </a:solidFill>
              </a:rPr>
              <a:t>=1</a:t>
            </a:r>
            <a:r>
              <a:rPr lang="zh-CN" altLang="en-US" sz="2400">
                <a:solidFill>
                  <a:srgbClr val="FF0000"/>
                </a:solidFill>
              </a:rPr>
              <a:t>，</a:t>
            </a:r>
            <a:r>
              <a:rPr lang="en-US" altLang="zh-CN" sz="2400" u="sng">
                <a:solidFill>
                  <a:srgbClr val="FF0000"/>
                </a:solidFill>
              </a:rPr>
              <a:t>P</a:t>
            </a:r>
            <a:r>
              <a:rPr lang="en-US" altLang="zh-CN" sz="2400">
                <a:solidFill>
                  <a:srgbClr val="FF0000"/>
                </a:solidFill>
              </a:rPr>
              <a:t>=1</a:t>
            </a:r>
          </a:p>
        </p:txBody>
      </p:sp>
      <p:sp>
        <p:nvSpPr>
          <p:cNvPr id="6" name="矩形 5"/>
          <p:cNvSpPr/>
          <p:nvPr/>
        </p:nvSpPr>
        <p:spPr>
          <a:xfrm>
            <a:off x="4837614" y="1914463"/>
            <a:ext cx="1866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最高位</a:t>
            </a:r>
            <a:r>
              <a:rPr lang="en-US" altLang="zh-CN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A7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有进位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15532" y="2652984"/>
            <a:ext cx="1866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次高位</a:t>
            </a:r>
            <a:r>
              <a:rPr lang="en-US" altLang="zh-CN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A6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有进位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130479" y="319921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低四位有进位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85892" y="3207442"/>
            <a:ext cx="2693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累加器</a:t>
            </a:r>
            <a:r>
              <a:rPr lang="en-US" altLang="zh-CN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，奇数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08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和数据存储器</a:t>
            </a:r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 bwMode="auto">
          <a:xfrm>
            <a:off x="464414" y="935118"/>
            <a:ext cx="5221288" cy="225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eaLnBrk="1" hangingPunct="1">
              <a:lnSpc>
                <a:spcPct val="120000"/>
              </a:lnSpc>
              <a:buNone/>
              <a:defRPr/>
            </a:pPr>
            <a:r>
              <a:rPr lang="en-US" altLang="zh-CN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SP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堆栈指针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位寄存器，用来指示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堆栈顶部的位置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，可由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软件修改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。片内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128B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为堆栈的可用空间。（</a:t>
            </a:r>
            <a:r>
              <a:rPr lang="zh-CN" altLang="en-US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复位时，</a:t>
            </a:r>
            <a:r>
              <a:rPr lang="en-US" altLang="zh-CN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zh-CN" altLang="en-US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被初始化为</a:t>
            </a:r>
            <a:r>
              <a:rPr lang="en-US" altLang="zh-CN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07H</a:t>
            </a:r>
            <a:r>
              <a:rPr lang="zh-CN" altLang="en-US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可通过</a:t>
            </a:r>
            <a:r>
              <a:rPr lang="zh-CN" altLang="en-US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软件修改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726291" y="808008"/>
            <a:ext cx="2968625" cy="4038600"/>
            <a:chOff x="5599114" y="1287842"/>
            <a:chExt cx="2968625" cy="4038600"/>
          </a:xfrm>
        </p:grpSpPr>
        <p:sp>
          <p:nvSpPr>
            <p:cNvPr id="30" name="Line 3"/>
            <p:cNvSpPr>
              <a:spLocks noChangeShapeType="1"/>
            </p:cNvSpPr>
            <p:nvPr/>
          </p:nvSpPr>
          <p:spPr bwMode="auto">
            <a:xfrm flipH="1" flipV="1">
              <a:off x="7407275" y="3192842"/>
              <a:ext cx="609600" cy="1524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grpSp>
          <p:nvGrpSpPr>
            <p:cNvPr id="31" name="Group 26"/>
            <p:cNvGrpSpPr>
              <a:grpSpLocks/>
            </p:cNvGrpSpPr>
            <p:nvPr/>
          </p:nvGrpSpPr>
          <p:grpSpPr bwMode="auto">
            <a:xfrm>
              <a:off x="5599114" y="1287842"/>
              <a:ext cx="2968625" cy="4038600"/>
              <a:chOff x="3527" y="1177"/>
              <a:chExt cx="1870" cy="2544"/>
            </a:xfrm>
          </p:grpSpPr>
          <p:sp>
            <p:nvSpPr>
              <p:cNvPr id="32" name="Line 9"/>
              <p:cNvSpPr>
                <a:spLocks noChangeShapeType="1"/>
              </p:cNvSpPr>
              <p:nvPr/>
            </p:nvSpPr>
            <p:spPr bwMode="auto">
              <a:xfrm flipH="1">
                <a:off x="4649" y="2521"/>
                <a:ext cx="4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33" name="Rectangle 5"/>
              <p:cNvSpPr>
                <a:spLocks noChangeArrowheads="1"/>
              </p:cNvSpPr>
              <p:nvPr/>
            </p:nvSpPr>
            <p:spPr bwMode="auto">
              <a:xfrm>
                <a:off x="4015" y="1177"/>
                <a:ext cx="624" cy="2016"/>
              </a:xfrm>
              <a:prstGeom prst="rect">
                <a:avLst/>
              </a:prstGeom>
              <a:solidFill>
                <a:srgbClr val="BBE0E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Rectangle 6"/>
              <p:cNvSpPr>
                <a:spLocks noChangeArrowheads="1"/>
              </p:cNvSpPr>
              <p:nvPr/>
            </p:nvSpPr>
            <p:spPr bwMode="auto">
              <a:xfrm>
                <a:off x="4015" y="2425"/>
                <a:ext cx="624" cy="144"/>
              </a:xfrm>
              <a:prstGeom prst="rect">
                <a:avLst/>
              </a:prstGeom>
              <a:solidFill>
                <a:srgbClr val="BBE0E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Rectangle 7"/>
              <p:cNvSpPr>
                <a:spLocks noChangeArrowheads="1"/>
              </p:cNvSpPr>
              <p:nvPr/>
            </p:nvSpPr>
            <p:spPr bwMode="auto">
              <a:xfrm>
                <a:off x="4997" y="2425"/>
                <a:ext cx="400" cy="189"/>
              </a:xfrm>
              <a:prstGeom prst="rect">
                <a:avLst/>
              </a:prstGeom>
              <a:solidFill>
                <a:srgbClr val="BBE0E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07H</a:t>
                </a:r>
              </a:p>
            </p:txBody>
          </p:sp>
          <p:sp>
            <p:nvSpPr>
              <p:cNvPr id="36" name="Rectangle 8"/>
              <p:cNvSpPr>
                <a:spLocks noChangeArrowheads="1"/>
              </p:cNvSpPr>
              <p:nvPr/>
            </p:nvSpPr>
            <p:spPr bwMode="auto">
              <a:xfrm>
                <a:off x="5045" y="2240"/>
                <a:ext cx="33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SP</a:t>
                </a:r>
              </a:p>
            </p:txBody>
          </p:sp>
          <p:sp>
            <p:nvSpPr>
              <p:cNvPr id="37" name="Rectangle 10"/>
              <p:cNvSpPr>
                <a:spLocks noChangeArrowheads="1"/>
              </p:cNvSpPr>
              <p:nvPr/>
            </p:nvSpPr>
            <p:spPr bwMode="auto">
              <a:xfrm>
                <a:off x="3527" y="2441"/>
                <a:ext cx="480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07H</a:t>
                </a:r>
              </a:p>
            </p:txBody>
          </p:sp>
          <p:sp>
            <p:nvSpPr>
              <p:cNvPr id="38" name="Rectangle 11"/>
              <p:cNvSpPr>
                <a:spLocks noChangeArrowheads="1"/>
              </p:cNvSpPr>
              <p:nvPr/>
            </p:nvSpPr>
            <p:spPr bwMode="auto">
              <a:xfrm>
                <a:off x="4015" y="1196"/>
                <a:ext cx="57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RAM</a:t>
                </a:r>
              </a:p>
            </p:txBody>
          </p:sp>
          <p:sp>
            <p:nvSpPr>
              <p:cNvPr id="41" name="Rectangle 14"/>
              <p:cNvSpPr>
                <a:spLocks noChangeArrowheads="1"/>
              </p:cNvSpPr>
              <p:nvPr/>
            </p:nvSpPr>
            <p:spPr bwMode="auto">
              <a:xfrm>
                <a:off x="3679" y="3385"/>
                <a:ext cx="1392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2" name="Line 15"/>
            <p:cNvSpPr>
              <a:spLocks noChangeShapeType="1"/>
            </p:cNvSpPr>
            <p:nvPr/>
          </p:nvSpPr>
          <p:spPr bwMode="auto">
            <a:xfrm flipV="1">
              <a:off x="6554788" y="2657854"/>
              <a:ext cx="0" cy="50641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grpSp>
          <p:nvGrpSpPr>
            <p:cNvPr id="43" name="Group 16"/>
            <p:cNvGrpSpPr>
              <a:grpSpLocks/>
            </p:cNvGrpSpPr>
            <p:nvPr/>
          </p:nvGrpSpPr>
          <p:grpSpPr bwMode="auto">
            <a:xfrm>
              <a:off x="5613400" y="3003929"/>
              <a:ext cx="1751013" cy="279400"/>
              <a:chOff x="3505" y="1849"/>
              <a:chExt cx="1103" cy="176"/>
            </a:xfrm>
          </p:grpSpPr>
          <p:sp>
            <p:nvSpPr>
              <p:cNvPr id="44" name="Rectangle 17"/>
              <p:cNvSpPr>
                <a:spLocks noChangeArrowheads="1"/>
              </p:cNvSpPr>
              <p:nvPr/>
            </p:nvSpPr>
            <p:spPr bwMode="auto">
              <a:xfrm>
                <a:off x="3505" y="1849"/>
                <a:ext cx="480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08H</a:t>
                </a:r>
              </a:p>
            </p:txBody>
          </p:sp>
          <p:sp>
            <p:nvSpPr>
              <p:cNvPr id="45" name="Rectangle 18"/>
              <p:cNvSpPr>
                <a:spLocks noChangeArrowheads="1"/>
              </p:cNvSpPr>
              <p:nvPr/>
            </p:nvSpPr>
            <p:spPr bwMode="auto">
              <a:xfrm>
                <a:off x="3984" y="1872"/>
                <a:ext cx="624" cy="144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8" name="Rectangle 21"/>
            <p:cNvSpPr>
              <a:spLocks noChangeArrowheads="1"/>
            </p:cNvSpPr>
            <p:nvPr/>
          </p:nvSpPr>
          <p:spPr bwMode="auto">
            <a:xfrm>
              <a:off x="5762625" y="4640641"/>
              <a:ext cx="2254250" cy="488950"/>
            </a:xfrm>
            <a:prstGeom prst="rect">
              <a:avLst/>
            </a:prstGeom>
            <a:solidFill>
              <a:srgbClr val="CCE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600" b="1" dirty="0">
                  <a:solidFill>
                    <a:srgbClr val="FF33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2600" b="1" dirty="0">
                  <a:solidFill>
                    <a:srgbClr val="FF33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临时仓库”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5184302" y="4856145"/>
            <a:ext cx="3959698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90000"/>
              <a:defRPr/>
            </a:pP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PUSH </a:t>
            </a:r>
            <a:r>
              <a:rPr lang="zh-CN" alt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堆栈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（堆地址中内容）</a:t>
            </a:r>
            <a:endParaRPr lang="en-US" altLang="zh-CN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90000"/>
              <a:defRPr/>
            </a:pPr>
            <a:r>
              <a:rPr lang="en-US" altLang="zh-CN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POP   </a:t>
            </a:r>
            <a:r>
              <a:rPr lang="zh-CN" alt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弹栈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（弹到的地址）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1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99"/>
          <a:stretch/>
        </p:blipFill>
        <p:spPr bwMode="auto">
          <a:xfrm>
            <a:off x="1484768" y="3567548"/>
            <a:ext cx="2447592" cy="280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矩形 25"/>
          <p:cNvSpPr/>
          <p:nvPr/>
        </p:nvSpPr>
        <p:spPr>
          <a:xfrm>
            <a:off x="5685702" y="5843119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原则：先进后出！！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05135" y="1322530"/>
            <a:ext cx="728662" cy="29368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Rectangle 17"/>
          <p:cNvSpPr>
            <a:spLocks noChangeArrowheads="1"/>
          </p:cNvSpPr>
          <p:nvPr/>
        </p:nvSpPr>
        <p:spPr bwMode="auto">
          <a:xfrm>
            <a:off x="7887029" y="1039980"/>
            <a:ext cx="7620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kern="0" dirty="0" smtClean="0">
                <a:solidFill>
                  <a:srgbClr val="000000"/>
                </a:solidFill>
              </a:rPr>
              <a:t>ACC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60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和数据存储器</a:t>
            </a:r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 bwMode="auto">
          <a:xfrm>
            <a:off x="464414" y="935118"/>
            <a:ext cx="5221288" cy="225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eaLnBrk="1" hangingPunct="1">
              <a:lnSpc>
                <a:spcPct val="120000"/>
              </a:lnSpc>
              <a:buNone/>
              <a:defRPr/>
            </a:pPr>
            <a:r>
              <a:rPr lang="en-US" altLang="zh-CN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SP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堆栈指针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位寄存器，用来指示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堆栈顶部的位置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，可由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软件修改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。片内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128B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为堆栈的可用空间。（</a:t>
            </a:r>
            <a:r>
              <a:rPr lang="zh-CN" altLang="en-US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复位时，</a:t>
            </a:r>
            <a:r>
              <a:rPr lang="en-US" altLang="zh-CN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zh-CN" altLang="en-US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被初始化为</a:t>
            </a:r>
            <a:r>
              <a:rPr lang="en-US" altLang="zh-CN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07H</a:t>
            </a:r>
            <a:r>
              <a:rPr lang="zh-CN" altLang="en-US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可通过</a:t>
            </a:r>
            <a:r>
              <a:rPr lang="zh-CN" altLang="en-US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软件修改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726291" y="808008"/>
            <a:ext cx="2968625" cy="4038600"/>
            <a:chOff x="5599114" y="1287842"/>
            <a:chExt cx="2968625" cy="4038600"/>
          </a:xfrm>
        </p:grpSpPr>
        <p:sp>
          <p:nvSpPr>
            <p:cNvPr id="30" name="Line 3"/>
            <p:cNvSpPr>
              <a:spLocks noChangeShapeType="1"/>
            </p:cNvSpPr>
            <p:nvPr/>
          </p:nvSpPr>
          <p:spPr bwMode="auto">
            <a:xfrm flipH="1" flipV="1">
              <a:off x="7407275" y="3192842"/>
              <a:ext cx="609600" cy="1524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grpSp>
          <p:nvGrpSpPr>
            <p:cNvPr id="31" name="Group 26"/>
            <p:cNvGrpSpPr>
              <a:grpSpLocks/>
            </p:cNvGrpSpPr>
            <p:nvPr/>
          </p:nvGrpSpPr>
          <p:grpSpPr bwMode="auto">
            <a:xfrm>
              <a:off x="5599114" y="1287842"/>
              <a:ext cx="2968625" cy="4038600"/>
              <a:chOff x="3527" y="1177"/>
              <a:chExt cx="1870" cy="2544"/>
            </a:xfrm>
          </p:grpSpPr>
          <p:sp>
            <p:nvSpPr>
              <p:cNvPr id="32" name="Line 9"/>
              <p:cNvSpPr>
                <a:spLocks noChangeShapeType="1"/>
              </p:cNvSpPr>
              <p:nvPr/>
            </p:nvSpPr>
            <p:spPr bwMode="auto">
              <a:xfrm flipH="1">
                <a:off x="4649" y="2521"/>
                <a:ext cx="4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33" name="Rectangle 5"/>
              <p:cNvSpPr>
                <a:spLocks noChangeArrowheads="1"/>
              </p:cNvSpPr>
              <p:nvPr/>
            </p:nvSpPr>
            <p:spPr bwMode="auto">
              <a:xfrm>
                <a:off x="4015" y="1177"/>
                <a:ext cx="624" cy="2016"/>
              </a:xfrm>
              <a:prstGeom prst="rect">
                <a:avLst/>
              </a:prstGeom>
              <a:solidFill>
                <a:srgbClr val="BBE0E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Rectangle 6"/>
              <p:cNvSpPr>
                <a:spLocks noChangeArrowheads="1"/>
              </p:cNvSpPr>
              <p:nvPr/>
            </p:nvSpPr>
            <p:spPr bwMode="auto">
              <a:xfrm>
                <a:off x="4015" y="2425"/>
                <a:ext cx="624" cy="144"/>
              </a:xfrm>
              <a:prstGeom prst="rect">
                <a:avLst/>
              </a:prstGeom>
              <a:solidFill>
                <a:srgbClr val="BBE0E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Rectangle 7"/>
              <p:cNvSpPr>
                <a:spLocks noChangeArrowheads="1"/>
              </p:cNvSpPr>
              <p:nvPr/>
            </p:nvSpPr>
            <p:spPr bwMode="auto">
              <a:xfrm>
                <a:off x="4997" y="2425"/>
                <a:ext cx="400" cy="189"/>
              </a:xfrm>
              <a:prstGeom prst="rect">
                <a:avLst/>
              </a:prstGeom>
              <a:solidFill>
                <a:srgbClr val="BBE0E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07H</a:t>
                </a:r>
              </a:p>
            </p:txBody>
          </p:sp>
          <p:sp>
            <p:nvSpPr>
              <p:cNvPr id="36" name="Rectangle 8"/>
              <p:cNvSpPr>
                <a:spLocks noChangeArrowheads="1"/>
              </p:cNvSpPr>
              <p:nvPr/>
            </p:nvSpPr>
            <p:spPr bwMode="auto">
              <a:xfrm>
                <a:off x="5045" y="2240"/>
                <a:ext cx="33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SP</a:t>
                </a:r>
              </a:p>
            </p:txBody>
          </p:sp>
          <p:sp>
            <p:nvSpPr>
              <p:cNvPr id="37" name="Rectangle 10"/>
              <p:cNvSpPr>
                <a:spLocks noChangeArrowheads="1"/>
              </p:cNvSpPr>
              <p:nvPr/>
            </p:nvSpPr>
            <p:spPr bwMode="auto">
              <a:xfrm>
                <a:off x="3527" y="2441"/>
                <a:ext cx="480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07H</a:t>
                </a:r>
              </a:p>
            </p:txBody>
          </p:sp>
          <p:sp>
            <p:nvSpPr>
              <p:cNvPr id="38" name="Rectangle 11"/>
              <p:cNvSpPr>
                <a:spLocks noChangeArrowheads="1"/>
              </p:cNvSpPr>
              <p:nvPr/>
            </p:nvSpPr>
            <p:spPr bwMode="auto">
              <a:xfrm>
                <a:off x="4015" y="1196"/>
                <a:ext cx="57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RAM</a:t>
                </a:r>
              </a:p>
            </p:txBody>
          </p:sp>
          <p:sp>
            <p:nvSpPr>
              <p:cNvPr id="41" name="Rectangle 14"/>
              <p:cNvSpPr>
                <a:spLocks noChangeArrowheads="1"/>
              </p:cNvSpPr>
              <p:nvPr/>
            </p:nvSpPr>
            <p:spPr bwMode="auto">
              <a:xfrm>
                <a:off x="3679" y="3385"/>
                <a:ext cx="1392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2" name="Line 15"/>
            <p:cNvSpPr>
              <a:spLocks noChangeShapeType="1"/>
            </p:cNvSpPr>
            <p:nvPr/>
          </p:nvSpPr>
          <p:spPr bwMode="auto">
            <a:xfrm flipV="1">
              <a:off x="6554788" y="2657854"/>
              <a:ext cx="0" cy="50641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grpSp>
          <p:nvGrpSpPr>
            <p:cNvPr id="43" name="Group 16"/>
            <p:cNvGrpSpPr>
              <a:grpSpLocks/>
            </p:cNvGrpSpPr>
            <p:nvPr/>
          </p:nvGrpSpPr>
          <p:grpSpPr bwMode="auto">
            <a:xfrm>
              <a:off x="5613400" y="3003929"/>
              <a:ext cx="1751013" cy="279400"/>
              <a:chOff x="3505" y="1849"/>
              <a:chExt cx="1103" cy="176"/>
            </a:xfrm>
          </p:grpSpPr>
          <p:sp>
            <p:nvSpPr>
              <p:cNvPr id="44" name="Rectangle 17"/>
              <p:cNvSpPr>
                <a:spLocks noChangeArrowheads="1"/>
              </p:cNvSpPr>
              <p:nvPr/>
            </p:nvSpPr>
            <p:spPr bwMode="auto">
              <a:xfrm>
                <a:off x="3505" y="1849"/>
                <a:ext cx="480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08H</a:t>
                </a:r>
              </a:p>
            </p:txBody>
          </p:sp>
          <p:sp>
            <p:nvSpPr>
              <p:cNvPr id="45" name="Rectangle 18"/>
              <p:cNvSpPr>
                <a:spLocks noChangeArrowheads="1"/>
              </p:cNvSpPr>
              <p:nvPr/>
            </p:nvSpPr>
            <p:spPr bwMode="auto">
              <a:xfrm>
                <a:off x="3984" y="1872"/>
                <a:ext cx="624" cy="144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8" name="Rectangle 21"/>
            <p:cNvSpPr>
              <a:spLocks noChangeArrowheads="1"/>
            </p:cNvSpPr>
            <p:nvPr/>
          </p:nvSpPr>
          <p:spPr bwMode="auto">
            <a:xfrm>
              <a:off x="5762625" y="4640641"/>
              <a:ext cx="2254250" cy="488950"/>
            </a:xfrm>
            <a:prstGeom prst="rect">
              <a:avLst/>
            </a:prstGeom>
            <a:solidFill>
              <a:srgbClr val="CCE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600" b="1" dirty="0">
                  <a:solidFill>
                    <a:srgbClr val="FF33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2600" b="1" dirty="0">
                  <a:solidFill>
                    <a:srgbClr val="FF33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临时仓库”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5184302" y="4856145"/>
            <a:ext cx="3959698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90000"/>
              <a:defRPr/>
            </a:pP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PUSH </a:t>
            </a:r>
            <a:r>
              <a:rPr lang="zh-CN" alt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堆栈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（堆地址中内容）</a:t>
            </a:r>
            <a:endParaRPr lang="en-US" altLang="zh-CN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90000"/>
              <a:defRPr/>
            </a:pPr>
            <a:r>
              <a:rPr lang="en-US" altLang="zh-CN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POP   </a:t>
            </a:r>
            <a:r>
              <a:rPr lang="zh-CN" alt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弹栈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（弹到的地址）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685702" y="5843119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原则：先进后出！！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5569" y="3317152"/>
            <a:ext cx="4983480" cy="3305520"/>
          </a:xfrm>
          <a:prstGeom prst="rect">
            <a:avLst/>
          </a:prstGeom>
          <a:solidFill>
            <a:srgbClr val="F7FAFF"/>
          </a:solidFill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堆栈弹栈操作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过程：   </a:t>
            </a:r>
          </a:p>
          <a:p>
            <a:pPr marL="342900" lvl="0" indent="-342900" fontAlgn="base">
              <a:lnSpc>
                <a:spcPct val="120000"/>
              </a:lnSpc>
              <a:spcBef>
                <a:spcPct val="5000"/>
              </a:spcBef>
              <a:spcAft>
                <a:spcPct val="0"/>
              </a:spcAft>
            </a:pPr>
            <a:r>
              <a:rPr lang="zh-CN" altLang="en-US" sz="24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</a:t>
            </a:r>
            <a:r>
              <a:rPr lang="zh-CN" altLang="en-US" sz="2400" b="1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</a:t>
            </a:r>
            <a:r>
              <a:rPr lang="en-US" altLang="zh-CN" sz="24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2400" b="1" kern="0" dirty="0">
                <a:solidFill>
                  <a:srgbClr val="66FF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 ACC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指令（设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SP=07H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           </a:t>
            </a:r>
          </a:p>
          <a:p>
            <a:pPr marL="342900" lvl="0" indent="-342900" fontAlgn="base">
              <a:lnSpc>
                <a:spcPct val="120000"/>
              </a:lnSpc>
              <a:spcBef>
                <a:spcPct val="5000"/>
              </a:spcBef>
              <a:spcAft>
                <a:spcPct val="0"/>
              </a:spcAft>
            </a:pP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SP+1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送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，此时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SP=08H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342900" lvl="0" indent="-342900" fontAlgn="base">
              <a:lnSpc>
                <a:spcPct val="120000"/>
              </a:lnSpc>
              <a:spcBef>
                <a:spcPct val="5000"/>
              </a:spcBef>
              <a:spcAft>
                <a:spcPct val="0"/>
              </a:spcAft>
            </a:pP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送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08H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单元；</a:t>
            </a:r>
          </a:p>
          <a:p>
            <a:pPr marL="342900" lvl="0" indent="-342900" fontAlgn="base">
              <a:lnSpc>
                <a:spcPct val="120000"/>
              </a:lnSpc>
              <a:spcBef>
                <a:spcPct val="5000"/>
              </a:spcBef>
              <a:spcAft>
                <a:spcPct val="0"/>
              </a:spcAft>
            </a:pPr>
            <a:r>
              <a:rPr lang="zh-CN" altLang="en-US" sz="24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</a:t>
            </a:r>
            <a:r>
              <a:rPr lang="zh-CN" altLang="en-US" sz="2400" b="1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</a:t>
            </a:r>
            <a:r>
              <a:rPr lang="en-US" altLang="zh-CN" sz="24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24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 ACC</a:t>
            </a:r>
            <a:r>
              <a:rPr lang="en-US" altLang="zh-CN" sz="2400" b="1" kern="0" dirty="0">
                <a:solidFill>
                  <a:srgbClr val="66FF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SP=08H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</a:p>
          <a:p>
            <a:pPr marL="342900" lvl="0" indent="-342900" fontAlgn="base">
              <a:lnSpc>
                <a:spcPct val="120000"/>
              </a:lnSpc>
              <a:spcBef>
                <a:spcPct val="5000"/>
              </a:spcBef>
              <a:spcAft>
                <a:spcPct val="0"/>
              </a:spcAft>
            </a:pP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）将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RAM 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08H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单元内容送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342900" lvl="0" indent="-342900" fontAlgn="base">
              <a:lnSpc>
                <a:spcPct val="120000"/>
              </a:lnSpc>
              <a:spcBef>
                <a:spcPct val="5000"/>
              </a:spcBef>
              <a:spcAft>
                <a:spcPct val="0"/>
              </a:spcAft>
            </a:pP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SP-1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送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 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，此时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SP=07H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400" kern="0" dirty="0">
                <a:solidFill>
                  <a:srgbClr val="FF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</p:txBody>
      </p:sp>
      <p:sp>
        <p:nvSpPr>
          <p:cNvPr id="58" name="Line 19"/>
          <p:cNvSpPr>
            <a:spLocks noChangeShapeType="1"/>
          </p:cNvSpPr>
          <p:nvPr/>
        </p:nvSpPr>
        <p:spPr bwMode="auto">
          <a:xfrm flipH="1">
            <a:off x="7235832" y="1637155"/>
            <a:ext cx="1143000" cy="1066800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" name="Line 20"/>
          <p:cNvSpPr>
            <a:spLocks noChangeShapeType="1"/>
          </p:cNvSpPr>
          <p:nvPr/>
        </p:nvSpPr>
        <p:spPr bwMode="auto">
          <a:xfrm flipV="1">
            <a:off x="7032802" y="1617633"/>
            <a:ext cx="1143000" cy="106680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905135" y="1322530"/>
            <a:ext cx="728662" cy="29368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Rectangle 17"/>
          <p:cNvSpPr>
            <a:spLocks noChangeArrowheads="1"/>
          </p:cNvSpPr>
          <p:nvPr/>
        </p:nvSpPr>
        <p:spPr bwMode="auto">
          <a:xfrm>
            <a:off x="7887029" y="1039980"/>
            <a:ext cx="7620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kern="0" dirty="0" smtClean="0">
                <a:solidFill>
                  <a:srgbClr val="000000"/>
                </a:solidFill>
              </a:rPr>
              <a:t>ACC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852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8" grpId="0" animBg="1"/>
      <p:bldP spid="5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2.1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内部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结构及引脚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44"/>
          <p:cNvSpPr>
            <a:spLocks noChangeArrowheads="1"/>
          </p:cNvSpPr>
          <p:nvPr/>
        </p:nvSpPr>
        <p:spPr bwMode="auto">
          <a:xfrm>
            <a:off x="286646" y="792304"/>
            <a:ext cx="79930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None/>
            </a:pPr>
            <a:r>
              <a:rPr lang="en-US" altLang="zh-CN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2.1.2  </a:t>
            </a:r>
            <a:r>
              <a:rPr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引脚定义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6" name="Rectangle 37"/>
          <p:cNvSpPr>
            <a:spLocks noChangeArrowheads="1"/>
          </p:cNvSpPr>
          <p:nvPr/>
        </p:nvSpPr>
        <p:spPr bwMode="auto">
          <a:xfrm>
            <a:off x="6356290" y="1309687"/>
            <a:ext cx="990600" cy="4789488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67" name="Group 195"/>
          <p:cNvGrpSpPr>
            <a:grpSpLocks/>
          </p:cNvGrpSpPr>
          <p:nvPr/>
        </p:nvGrpSpPr>
        <p:grpSpPr bwMode="auto">
          <a:xfrm>
            <a:off x="5707003" y="2678112"/>
            <a:ext cx="647700" cy="468313"/>
            <a:chOff x="3683" y="1616"/>
            <a:chExt cx="408" cy="295"/>
          </a:xfrm>
        </p:grpSpPr>
        <p:sp>
          <p:nvSpPr>
            <p:cNvPr id="168" name="Line 130"/>
            <p:cNvSpPr>
              <a:spLocks noChangeShapeType="1"/>
            </p:cNvSpPr>
            <p:nvPr/>
          </p:nvSpPr>
          <p:spPr bwMode="auto">
            <a:xfrm>
              <a:off x="3683" y="1616"/>
              <a:ext cx="40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9" name="Line 131"/>
            <p:cNvSpPr>
              <a:spLocks noChangeShapeType="1"/>
            </p:cNvSpPr>
            <p:nvPr/>
          </p:nvSpPr>
          <p:spPr bwMode="auto">
            <a:xfrm flipH="1">
              <a:off x="3683" y="1752"/>
              <a:ext cx="40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70" name="Line 132"/>
            <p:cNvSpPr>
              <a:spLocks noChangeShapeType="1"/>
            </p:cNvSpPr>
            <p:nvPr/>
          </p:nvSpPr>
          <p:spPr bwMode="auto">
            <a:xfrm flipH="1">
              <a:off x="3683" y="1911"/>
              <a:ext cx="40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171" name="Line 165"/>
          <p:cNvSpPr>
            <a:spLocks noChangeShapeType="1"/>
          </p:cNvSpPr>
          <p:nvPr/>
        </p:nvSpPr>
        <p:spPr bwMode="auto">
          <a:xfrm>
            <a:off x="5778440" y="1741487"/>
            <a:ext cx="5794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grpSp>
        <p:nvGrpSpPr>
          <p:cNvPr id="172" name="Group 194"/>
          <p:cNvGrpSpPr>
            <a:grpSpLocks/>
          </p:cNvGrpSpPr>
          <p:nvPr/>
        </p:nvGrpSpPr>
        <p:grpSpPr bwMode="auto">
          <a:xfrm>
            <a:off x="5689540" y="1989137"/>
            <a:ext cx="665163" cy="536575"/>
            <a:chOff x="3672" y="1182"/>
            <a:chExt cx="419" cy="338"/>
          </a:xfrm>
        </p:grpSpPr>
        <p:sp>
          <p:nvSpPr>
            <p:cNvPr id="173" name="Rectangle 123"/>
            <p:cNvSpPr>
              <a:spLocks noChangeArrowheads="1"/>
            </p:cNvSpPr>
            <p:nvPr/>
          </p:nvSpPr>
          <p:spPr bwMode="auto">
            <a:xfrm>
              <a:off x="3672" y="1356"/>
              <a:ext cx="174" cy="56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" name="Line 124"/>
            <p:cNvSpPr>
              <a:spLocks noChangeShapeType="1"/>
            </p:cNvSpPr>
            <p:nvPr/>
          </p:nvSpPr>
          <p:spPr bwMode="auto">
            <a:xfrm>
              <a:off x="3681" y="1301"/>
              <a:ext cx="16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75" name="Line 125"/>
            <p:cNvSpPr>
              <a:spLocks noChangeShapeType="1"/>
            </p:cNvSpPr>
            <p:nvPr/>
          </p:nvSpPr>
          <p:spPr bwMode="auto">
            <a:xfrm>
              <a:off x="3672" y="1456"/>
              <a:ext cx="17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76" name="Line 126"/>
            <p:cNvSpPr>
              <a:spLocks noChangeShapeType="1"/>
            </p:cNvSpPr>
            <p:nvPr/>
          </p:nvSpPr>
          <p:spPr bwMode="auto">
            <a:xfrm>
              <a:off x="3756" y="1191"/>
              <a:ext cx="0" cy="1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77" name="Line 127"/>
            <p:cNvSpPr>
              <a:spLocks noChangeShapeType="1"/>
            </p:cNvSpPr>
            <p:nvPr/>
          </p:nvSpPr>
          <p:spPr bwMode="auto">
            <a:xfrm>
              <a:off x="3764" y="1182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78" name="Line 128"/>
            <p:cNvSpPr>
              <a:spLocks noChangeShapeType="1"/>
            </p:cNvSpPr>
            <p:nvPr/>
          </p:nvSpPr>
          <p:spPr bwMode="auto">
            <a:xfrm>
              <a:off x="3756" y="1456"/>
              <a:ext cx="0" cy="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79" name="Line 129"/>
            <p:cNvSpPr>
              <a:spLocks noChangeShapeType="1"/>
            </p:cNvSpPr>
            <p:nvPr/>
          </p:nvSpPr>
          <p:spPr bwMode="auto">
            <a:xfrm>
              <a:off x="3756" y="1520"/>
              <a:ext cx="32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80" name="Line 169"/>
            <p:cNvSpPr>
              <a:spLocks noChangeShapeType="1"/>
            </p:cNvSpPr>
            <p:nvPr/>
          </p:nvSpPr>
          <p:spPr bwMode="auto">
            <a:xfrm>
              <a:off x="3751" y="1185"/>
              <a:ext cx="3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81" name="Group 184"/>
          <p:cNvGrpSpPr>
            <a:grpSpLocks/>
          </p:cNvGrpSpPr>
          <p:nvPr/>
        </p:nvGrpSpPr>
        <p:grpSpPr bwMode="auto">
          <a:xfrm>
            <a:off x="5814953" y="1490662"/>
            <a:ext cx="539750" cy="4660900"/>
            <a:chOff x="3751" y="868"/>
            <a:chExt cx="340" cy="2936"/>
          </a:xfrm>
        </p:grpSpPr>
        <p:sp>
          <p:nvSpPr>
            <p:cNvPr id="182" name="Line 166"/>
            <p:cNvSpPr>
              <a:spLocks noChangeShapeType="1"/>
            </p:cNvSpPr>
            <p:nvPr/>
          </p:nvSpPr>
          <p:spPr bwMode="auto">
            <a:xfrm>
              <a:off x="3751" y="868"/>
              <a:ext cx="33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83" name="Line 167"/>
            <p:cNvSpPr>
              <a:spLocks noChangeShapeType="1"/>
            </p:cNvSpPr>
            <p:nvPr/>
          </p:nvSpPr>
          <p:spPr bwMode="auto">
            <a:xfrm flipH="1">
              <a:off x="3864" y="3680"/>
              <a:ext cx="0" cy="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84" name="Rectangle 168"/>
            <p:cNvSpPr>
              <a:spLocks noChangeArrowheads="1"/>
            </p:cNvSpPr>
            <p:nvPr/>
          </p:nvSpPr>
          <p:spPr bwMode="auto">
            <a:xfrm>
              <a:off x="3796" y="3748"/>
              <a:ext cx="128" cy="56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5" name="Line 170"/>
            <p:cNvSpPr>
              <a:spLocks noChangeShapeType="1"/>
            </p:cNvSpPr>
            <p:nvPr/>
          </p:nvSpPr>
          <p:spPr bwMode="auto">
            <a:xfrm>
              <a:off x="3864" y="3680"/>
              <a:ext cx="22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187" name="Text Box 176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4135379" y="1777896"/>
            <a:ext cx="1093787" cy="1099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10800" rIns="18000" bIns="10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sng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电源</a:t>
            </a:r>
            <a:r>
              <a:rPr lang="zh-CN" altLang="en-US" sz="2000" b="1" u="sng" kern="0" dirty="0">
                <a:solidFill>
                  <a:srgbClr val="000000"/>
                </a:solidFill>
              </a:rPr>
              <a:t>及</a:t>
            </a:r>
            <a:r>
              <a:rPr kumimoji="0" lang="zh-CN" altLang="en-US" sz="2000" b="1" i="0" u="sng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时钟引脚</a:t>
            </a:r>
            <a:endParaRPr lang="en-US" altLang="zh-CN" sz="2000" b="1" u="sng" kern="0" noProof="0" dirty="0" smtClean="0">
              <a:solidFill>
                <a:srgbClr val="000000"/>
              </a:solidFill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sng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控制引脚</a:t>
            </a:r>
            <a:endParaRPr kumimoji="0" lang="zh-CN" altLang="en-US" sz="2000" b="1" i="0" u="sng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</a:endParaRPr>
          </a:p>
        </p:txBody>
      </p:sp>
      <p:grpSp>
        <p:nvGrpSpPr>
          <p:cNvPr id="188" name="Group 189"/>
          <p:cNvGrpSpPr>
            <a:grpSpLocks/>
          </p:cNvGrpSpPr>
          <p:nvPr/>
        </p:nvGrpSpPr>
        <p:grpSpPr bwMode="auto">
          <a:xfrm>
            <a:off x="4544953" y="4232275"/>
            <a:ext cx="1811337" cy="1506537"/>
            <a:chOff x="2951" y="2595"/>
            <a:chExt cx="1141" cy="949"/>
          </a:xfrm>
        </p:grpSpPr>
        <p:sp>
          <p:nvSpPr>
            <p:cNvPr id="189" name="Line 133"/>
            <p:cNvSpPr>
              <a:spLocks noChangeShapeType="1"/>
            </p:cNvSpPr>
            <p:nvPr/>
          </p:nvSpPr>
          <p:spPr bwMode="auto">
            <a:xfrm>
              <a:off x="3819" y="2614"/>
              <a:ext cx="273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0" name="Line 134"/>
            <p:cNvSpPr>
              <a:spLocks noChangeShapeType="1"/>
            </p:cNvSpPr>
            <p:nvPr/>
          </p:nvSpPr>
          <p:spPr bwMode="auto">
            <a:xfrm>
              <a:off x="3819" y="2750"/>
              <a:ext cx="273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1" name="Line 135"/>
            <p:cNvSpPr>
              <a:spLocks noChangeShapeType="1"/>
            </p:cNvSpPr>
            <p:nvPr/>
          </p:nvSpPr>
          <p:spPr bwMode="auto">
            <a:xfrm>
              <a:off x="3819" y="2886"/>
              <a:ext cx="273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2" name="Line 136"/>
            <p:cNvSpPr>
              <a:spLocks noChangeShapeType="1"/>
            </p:cNvSpPr>
            <p:nvPr/>
          </p:nvSpPr>
          <p:spPr bwMode="auto">
            <a:xfrm>
              <a:off x="3819" y="3022"/>
              <a:ext cx="273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3" name="Line 137"/>
            <p:cNvSpPr>
              <a:spLocks noChangeShapeType="1"/>
            </p:cNvSpPr>
            <p:nvPr/>
          </p:nvSpPr>
          <p:spPr bwMode="auto">
            <a:xfrm>
              <a:off x="3819" y="3136"/>
              <a:ext cx="273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4" name="Line 138"/>
            <p:cNvSpPr>
              <a:spLocks noChangeShapeType="1"/>
            </p:cNvSpPr>
            <p:nvPr/>
          </p:nvSpPr>
          <p:spPr bwMode="auto">
            <a:xfrm>
              <a:off x="3819" y="3272"/>
              <a:ext cx="273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5" name="Line 139"/>
            <p:cNvSpPr>
              <a:spLocks noChangeShapeType="1"/>
            </p:cNvSpPr>
            <p:nvPr/>
          </p:nvSpPr>
          <p:spPr bwMode="auto">
            <a:xfrm>
              <a:off x="3819" y="3408"/>
              <a:ext cx="273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6" name="Line 140"/>
            <p:cNvSpPr>
              <a:spLocks noChangeShapeType="1"/>
            </p:cNvSpPr>
            <p:nvPr/>
          </p:nvSpPr>
          <p:spPr bwMode="auto">
            <a:xfrm>
              <a:off x="3819" y="3544"/>
              <a:ext cx="273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7" name="AutoShape 175"/>
            <p:cNvSpPr>
              <a:spLocks/>
            </p:cNvSpPr>
            <p:nvPr/>
          </p:nvSpPr>
          <p:spPr bwMode="auto">
            <a:xfrm>
              <a:off x="3504" y="2595"/>
              <a:ext cx="200" cy="945"/>
            </a:xfrm>
            <a:prstGeom prst="leftBrace">
              <a:avLst>
                <a:gd name="adj1" fmla="val 39375"/>
                <a:gd name="adj2" fmla="val 50000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8" name="Text Box 177"/>
            <p:cNvSpPr txBox="1">
              <a:spLocks noChangeArrowheads="1"/>
            </p:cNvSpPr>
            <p:nvPr/>
          </p:nvSpPr>
          <p:spPr bwMode="auto">
            <a:xfrm>
              <a:off x="2951" y="2949"/>
              <a:ext cx="554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P3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</a:p>
          </p:txBody>
        </p:sp>
      </p:grpSp>
      <p:grpSp>
        <p:nvGrpSpPr>
          <p:cNvPr id="199" name="Group 187"/>
          <p:cNvGrpSpPr>
            <a:grpSpLocks/>
          </p:cNvGrpSpPr>
          <p:nvPr/>
        </p:nvGrpSpPr>
        <p:grpSpPr bwMode="auto">
          <a:xfrm>
            <a:off x="7346890" y="3281362"/>
            <a:ext cx="1347788" cy="1133475"/>
            <a:chOff x="4716" y="1996"/>
            <a:chExt cx="849" cy="714"/>
          </a:xfrm>
        </p:grpSpPr>
        <p:sp>
          <p:nvSpPr>
            <p:cNvPr id="200" name="Line 149"/>
            <p:cNvSpPr>
              <a:spLocks noChangeShapeType="1"/>
            </p:cNvSpPr>
            <p:nvPr/>
          </p:nvSpPr>
          <p:spPr bwMode="auto">
            <a:xfrm>
              <a:off x="4716" y="2000"/>
              <a:ext cx="273" cy="0"/>
            </a:xfrm>
            <a:prstGeom prst="line">
              <a:avLst/>
            </a:prstGeom>
            <a:noFill/>
            <a:ln w="952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01" name="Line 150"/>
            <p:cNvSpPr>
              <a:spLocks noChangeShapeType="1"/>
            </p:cNvSpPr>
            <p:nvPr/>
          </p:nvSpPr>
          <p:spPr bwMode="auto">
            <a:xfrm>
              <a:off x="4716" y="2096"/>
              <a:ext cx="273" cy="0"/>
            </a:xfrm>
            <a:prstGeom prst="line">
              <a:avLst/>
            </a:prstGeom>
            <a:noFill/>
            <a:ln w="952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02" name="Line 151"/>
            <p:cNvSpPr>
              <a:spLocks noChangeShapeType="1"/>
            </p:cNvSpPr>
            <p:nvPr/>
          </p:nvSpPr>
          <p:spPr bwMode="auto">
            <a:xfrm>
              <a:off x="4716" y="2192"/>
              <a:ext cx="273" cy="0"/>
            </a:xfrm>
            <a:prstGeom prst="line">
              <a:avLst/>
            </a:prstGeom>
            <a:noFill/>
            <a:ln w="952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03" name="Line 152"/>
            <p:cNvSpPr>
              <a:spLocks noChangeShapeType="1"/>
            </p:cNvSpPr>
            <p:nvPr/>
          </p:nvSpPr>
          <p:spPr bwMode="auto">
            <a:xfrm>
              <a:off x="4716" y="2288"/>
              <a:ext cx="273" cy="0"/>
            </a:xfrm>
            <a:prstGeom prst="line">
              <a:avLst/>
            </a:prstGeom>
            <a:noFill/>
            <a:ln w="952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04" name="Line 153"/>
            <p:cNvSpPr>
              <a:spLocks noChangeShapeType="1"/>
            </p:cNvSpPr>
            <p:nvPr/>
          </p:nvSpPr>
          <p:spPr bwMode="auto">
            <a:xfrm>
              <a:off x="4716" y="2384"/>
              <a:ext cx="273" cy="0"/>
            </a:xfrm>
            <a:prstGeom prst="line">
              <a:avLst/>
            </a:prstGeom>
            <a:noFill/>
            <a:ln w="952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05" name="Line 154"/>
            <p:cNvSpPr>
              <a:spLocks noChangeShapeType="1"/>
            </p:cNvSpPr>
            <p:nvPr/>
          </p:nvSpPr>
          <p:spPr bwMode="auto">
            <a:xfrm>
              <a:off x="4716" y="2480"/>
              <a:ext cx="273" cy="0"/>
            </a:xfrm>
            <a:prstGeom prst="line">
              <a:avLst/>
            </a:prstGeom>
            <a:noFill/>
            <a:ln w="952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06" name="Line 155"/>
            <p:cNvSpPr>
              <a:spLocks noChangeShapeType="1"/>
            </p:cNvSpPr>
            <p:nvPr/>
          </p:nvSpPr>
          <p:spPr bwMode="auto">
            <a:xfrm>
              <a:off x="4716" y="2576"/>
              <a:ext cx="273" cy="0"/>
            </a:xfrm>
            <a:prstGeom prst="line">
              <a:avLst/>
            </a:prstGeom>
            <a:noFill/>
            <a:ln w="952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07" name="Line 156"/>
            <p:cNvSpPr>
              <a:spLocks noChangeShapeType="1"/>
            </p:cNvSpPr>
            <p:nvPr/>
          </p:nvSpPr>
          <p:spPr bwMode="auto">
            <a:xfrm>
              <a:off x="4716" y="2672"/>
              <a:ext cx="273" cy="0"/>
            </a:xfrm>
            <a:prstGeom prst="line">
              <a:avLst/>
            </a:prstGeom>
            <a:noFill/>
            <a:ln w="952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08" name="AutoShape 173"/>
            <p:cNvSpPr>
              <a:spLocks/>
            </p:cNvSpPr>
            <p:nvPr/>
          </p:nvSpPr>
          <p:spPr bwMode="auto">
            <a:xfrm>
              <a:off x="5110" y="1996"/>
              <a:ext cx="169" cy="714"/>
            </a:xfrm>
            <a:prstGeom prst="rightBrace">
              <a:avLst>
                <a:gd name="adj1" fmla="val 35207"/>
                <a:gd name="adj2" fmla="val 50000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9" name="Text Box 178"/>
            <p:cNvSpPr txBox="1">
              <a:spLocks noChangeArrowheads="1"/>
            </p:cNvSpPr>
            <p:nvPr/>
          </p:nvSpPr>
          <p:spPr bwMode="auto">
            <a:xfrm>
              <a:off x="5233" y="2158"/>
              <a:ext cx="332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P1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</a:p>
          </p:txBody>
        </p:sp>
      </p:grpSp>
      <p:grpSp>
        <p:nvGrpSpPr>
          <p:cNvPr id="210" name="Group 185"/>
          <p:cNvGrpSpPr>
            <a:grpSpLocks/>
          </p:cNvGrpSpPr>
          <p:nvPr/>
        </p:nvGrpSpPr>
        <p:grpSpPr bwMode="auto">
          <a:xfrm>
            <a:off x="7346890" y="1882775"/>
            <a:ext cx="1347788" cy="1133475"/>
            <a:chOff x="4716" y="1115"/>
            <a:chExt cx="849" cy="714"/>
          </a:xfrm>
        </p:grpSpPr>
        <p:sp>
          <p:nvSpPr>
            <p:cNvPr id="211" name="Line 141"/>
            <p:cNvSpPr>
              <a:spLocks noChangeShapeType="1"/>
            </p:cNvSpPr>
            <p:nvPr/>
          </p:nvSpPr>
          <p:spPr bwMode="auto">
            <a:xfrm>
              <a:off x="4716" y="1136"/>
              <a:ext cx="27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12" name="Line 142"/>
            <p:cNvSpPr>
              <a:spLocks noChangeShapeType="1"/>
            </p:cNvSpPr>
            <p:nvPr/>
          </p:nvSpPr>
          <p:spPr bwMode="auto">
            <a:xfrm>
              <a:off x="4716" y="1232"/>
              <a:ext cx="27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13" name="Line 143"/>
            <p:cNvSpPr>
              <a:spLocks noChangeShapeType="1"/>
            </p:cNvSpPr>
            <p:nvPr/>
          </p:nvSpPr>
          <p:spPr bwMode="auto">
            <a:xfrm>
              <a:off x="4716" y="1328"/>
              <a:ext cx="27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14" name="Line 144"/>
            <p:cNvSpPr>
              <a:spLocks noChangeShapeType="1"/>
            </p:cNvSpPr>
            <p:nvPr/>
          </p:nvSpPr>
          <p:spPr bwMode="auto">
            <a:xfrm>
              <a:off x="4716" y="1424"/>
              <a:ext cx="27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15" name="Line 145"/>
            <p:cNvSpPr>
              <a:spLocks noChangeShapeType="1"/>
            </p:cNvSpPr>
            <p:nvPr/>
          </p:nvSpPr>
          <p:spPr bwMode="auto">
            <a:xfrm>
              <a:off x="4716" y="1520"/>
              <a:ext cx="27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16" name="Line 146"/>
            <p:cNvSpPr>
              <a:spLocks noChangeShapeType="1"/>
            </p:cNvSpPr>
            <p:nvPr/>
          </p:nvSpPr>
          <p:spPr bwMode="auto">
            <a:xfrm>
              <a:off x="4716" y="1616"/>
              <a:ext cx="27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17" name="Line 147"/>
            <p:cNvSpPr>
              <a:spLocks noChangeShapeType="1"/>
            </p:cNvSpPr>
            <p:nvPr/>
          </p:nvSpPr>
          <p:spPr bwMode="auto">
            <a:xfrm>
              <a:off x="4716" y="1712"/>
              <a:ext cx="27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18" name="Line 148"/>
            <p:cNvSpPr>
              <a:spLocks noChangeShapeType="1"/>
            </p:cNvSpPr>
            <p:nvPr/>
          </p:nvSpPr>
          <p:spPr bwMode="auto">
            <a:xfrm>
              <a:off x="4716" y="1808"/>
              <a:ext cx="27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19" name="AutoShape 172"/>
            <p:cNvSpPr>
              <a:spLocks/>
            </p:cNvSpPr>
            <p:nvPr/>
          </p:nvSpPr>
          <p:spPr bwMode="auto">
            <a:xfrm>
              <a:off x="5089" y="1115"/>
              <a:ext cx="169" cy="714"/>
            </a:xfrm>
            <a:prstGeom prst="rightBrace">
              <a:avLst>
                <a:gd name="adj1" fmla="val 35207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0" name="Text Box 179"/>
            <p:cNvSpPr txBox="1">
              <a:spLocks noChangeArrowheads="1"/>
            </p:cNvSpPr>
            <p:nvPr/>
          </p:nvSpPr>
          <p:spPr bwMode="auto">
            <a:xfrm>
              <a:off x="5241" y="1242"/>
              <a:ext cx="324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P0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</a:p>
          </p:txBody>
        </p:sp>
      </p:grpSp>
      <p:grpSp>
        <p:nvGrpSpPr>
          <p:cNvPr id="221" name="Group 188"/>
          <p:cNvGrpSpPr>
            <a:grpSpLocks/>
          </p:cNvGrpSpPr>
          <p:nvPr/>
        </p:nvGrpSpPr>
        <p:grpSpPr bwMode="auto">
          <a:xfrm>
            <a:off x="7346890" y="4562475"/>
            <a:ext cx="1347788" cy="1133475"/>
            <a:chOff x="4716" y="2803"/>
            <a:chExt cx="849" cy="714"/>
          </a:xfrm>
        </p:grpSpPr>
        <p:sp>
          <p:nvSpPr>
            <p:cNvPr id="222" name="Line 157"/>
            <p:cNvSpPr>
              <a:spLocks noChangeShapeType="1"/>
            </p:cNvSpPr>
            <p:nvPr/>
          </p:nvSpPr>
          <p:spPr bwMode="auto">
            <a:xfrm>
              <a:off x="4716" y="2816"/>
              <a:ext cx="273" cy="0"/>
            </a:xfrm>
            <a:prstGeom prst="line">
              <a:avLst/>
            </a:prstGeom>
            <a:noFill/>
            <a:ln w="9525">
              <a:solidFill>
                <a:srgbClr val="CC00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23" name="Line 158"/>
            <p:cNvSpPr>
              <a:spLocks noChangeShapeType="1"/>
            </p:cNvSpPr>
            <p:nvPr/>
          </p:nvSpPr>
          <p:spPr bwMode="auto">
            <a:xfrm>
              <a:off x="4716" y="2912"/>
              <a:ext cx="273" cy="0"/>
            </a:xfrm>
            <a:prstGeom prst="line">
              <a:avLst/>
            </a:prstGeom>
            <a:noFill/>
            <a:ln w="9525">
              <a:solidFill>
                <a:srgbClr val="CC00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24" name="Line 159"/>
            <p:cNvSpPr>
              <a:spLocks noChangeShapeType="1"/>
            </p:cNvSpPr>
            <p:nvPr/>
          </p:nvSpPr>
          <p:spPr bwMode="auto">
            <a:xfrm>
              <a:off x="4716" y="3008"/>
              <a:ext cx="273" cy="0"/>
            </a:xfrm>
            <a:prstGeom prst="line">
              <a:avLst/>
            </a:prstGeom>
            <a:noFill/>
            <a:ln w="9525">
              <a:solidFill>
                <a:srgbClr val="CC00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25" name="Line 160"/>
            <p:cNvSpPr>
              <a:spLocks noChangeShapeType="1"/>
            </p:cNvSpPr>
            <p:nvPr/>
          </p:nvSpPr>
          <p:spPr bwMode="auto">
            <a:xfrm>
              <a:off x="4716" y="3104"/>
              <a:ext cx="273" cy="0"/>
            </a:xfrm>
            <a:prstGeom prst="line">
              <a:avLst/>
            </a:prstGeom>
            <a:noFill/>
            <a:ln w="9525">
              <a:solidFill>
                <a:srgbClr val="CC00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26" name="Line 161"/>
            <p:cNvSpPr>
              <a:spLocks noChangeShapeType="1"/>
            </p:cNvSpPr>
            <p:nvPr/>
          </p:nvSpPr>
          <p:spPr bwMode="auto">
            <a:xfrm>
              <a:off x="4716" y="3200"/>
              <a:ext cx="273" cy="0"/>
            </a:xfrm>
            <a:prstGeom prst="line">
              <a:avLst/>
            </a:prstGeom>
            <a:noFill/>
            <a:ln w="9525">
              <a:solidFill>
                <a:srgbClr val="CC00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27" name="Line 162"/>
            <p:cNvSpPr>
              <a:spLocks noChangeShapeType="1"/>
            </p:cNvSpPr>
            <p:nvPr/>
          </p:nvSpPr>
          <p:spPr bwMode="auto">
            <a:xfrm>
              <a:off x="4716" y="3296"/>
              <a:ext cx="273" cy="0"/>
            </a:xfrm>
            <a:prstGeom prst="line">
              <a:avLst/>
            </a:prstGeom>
            <a:noFill/>
            <a:ln w="9525">
              <a:solidFill>
                <a:srgbClr val="CC00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28" name="Line 163"/>
            <p:cNvSpPr>
              <a:spLocks noChangeShapeType="1"/>
            </p:cNvSpPr>
            <p:nvPr/>
          </p:nvSpPr>
          <p:spPr bwMode="auto">
            <a:xfrm>
              <a:off x="4716" y="3392"/>
              <a:ext cx="273" cy="0"/>
            </a:xfrm>
            <a:prstGeom prst="line">
              <a:avLst/>
            </a:prstGeom>
            <a:noFill/>
            <a:ln w="9525">
              <a:solidFill>
                <a:srgbClr val="CC00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29" name="Line 164"/>
            <p:cNvSpPr>
              <a:spLocks noChangeShapeType="1"/>
            </p:cNvSpPr>
            <p:nvPr/>
          </p:nvSpPr>
          <p:spPr bwMode="auto">
            <a:xfrm>
              <a:off x="4716" y="3488"/>
              <a:ext cx="273" cy="0"/>
            </a:xfrm>
            <a:prstGeom prst="line">
              <a:avLst/>
            </a:prstGeom>
            <a:noFill/>
            <a:ln w="9525">
              <a:solidFill>
                <a:srgbClr val="CC00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30" name="AutoShape 174"/>
            <p:cNvSpPr>
              <a:spLocks/>
            </p:cNvSpPr>
            <p:nvPr/>
          </p:nvSpPr>
          <p:spPr bwMode="auto">
            <a:xfrm>
              <a:off x="5094" y="2803"/>
              <a:ext cx="169" cy="714"/>
            </a:xfrm>
            <a:prstGeom prst="rightBrace">
              <a:avLst>
                <a:gd name="adj1" fmla="val 35207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1" name="Text Box 180"/>
            <p:cNvSpPr txBox="1">
              <a:spLocks noChangeArrowheads="1"/>
            </p:cNvSpPr>
            <p:nvPr/>
          </p:nvSpPr>
          <p:spPr bwMode="auto">
            <a:xfrm>
              <a:off x="5233" y="2944"/>
              <a:ext cx="332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P2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</a:p>
          </p:txBody>
        </p:sp>
      </p:grpSp>
      <p:sp>
        <p:nvSpPr>
          <p:cNvPr id="232" name="Rectangle 182"/>
          <p:cNvSpPr>
            <a:spLocks noChangeArrowheads="1"/>
          </p:cNvSpPr>
          <p:nvPr/>
        </p:nvSpPr>
        <p:spPr bwMode="auto">
          <a:xfrm>
            <a:off x="6323528" y="1296987"/>
            <a:ext cx="503237" cy="478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kumimoji="0" lang="en-US" altLang="zh-CN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CC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kern="0" dirty="0" smtClean="0">
                <a:solidFill>
                  <a:srgbClr val="FF0000"/>
                </a:solidFill>
              </a:rPr>
              <a:t>V</a:t>
            </a:r>
            <a:r>
              <a:rPr lang="en-US" altLang="zh-CN" sz="1100" b="1" kern="0" dirty="0" smtClean="0">
                <a:solidFill>
                  <a:srgbClr val="FF0000"/>
                </a:solidFill>
              </a:rPr>
              <a:t>SS</a:t>
            </a:r>
            <a:r>
              <a:rPr lang="zh-CN" altLang="en-US" sz="1400" b="1" kern="0" dirty="0" smtClean="0">
                <a:solidFill>
                  <a:srgbClr val="FF0000"/>
                </a:solidFill>
              </a:rPr>
              <a:t>（</a:t>
            </a:r>
            <a:r>
              <a:rPr lang="en-US" altLang="zh-CN" sz="1400" b="1" kern="0" dirty="0" smtClean="0">
                <a:solidFill>
                  <a:srgbClr val="FF0000"/>
                </a:solidFill>
              </a:rPr>
              <a:t>GND</a:t>
            </a:r>
            <a:r>
              <a:rPr lang="zh-CN" altLang="en-US" sz="1400" b="1" kern="0" dirty="0" smtClean="0">
                <a:solidFill>
                  <a:srgbClr val="FF0000"/>
                </a:solidFill>
              </a:rPr>
              <a:t>）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3" name="Rectangle 190"/>
          <p:cNvSpPr>
            <a:spLocks noChangeArrowheads="1"/>
          </p:cNvSpPr>
          <p:nvPr/>
        </p:nvSpPr>
        <p:spPr bwMode="auto">
          <a:xfrm>
            <a:off x="6303903" y="4010025"/>
            <a:ext cx="649287" cy="19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RXD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TXD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/INT0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/INT1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CC009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T0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T1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/WR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/RD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4" name="Rectangle 191"/>
          <p:cNvSpPr>
            <a:spLocks noChangeArrowheads="1"/>
          </p:cNvSpPr>
          <p:nvPr/>
        </p:nvSpPr>
        <p:spPr bwMode="auto">
          <a:xfrm>
            <a:off x="6305490" y="1811337"/>
            <a:ext cx="827088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XTAL1</a:t>
            </a:r>
          </a:p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       </a:t>
            </a:r>
          </a:p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XTAL2</a:t>
            </a:r>
          </a:p>
        </p:txBody>
      </p:sp>
      <p:sp>
        <p:nvSpPr>
          <p:cNvPr id="235" name="Rectangle 192"/>
          <p:cNvSpPr>
            <a:spLocks noChangeArrowheads="1"/>
          </p:cNvSpPr>
          <p:nvPr/>
        </p:nvSpPr>
        <p:spPr bwMode="auto">
          <a:xfrm>
            <a:off x="6340415" y="1525587"/>
            <a:ext cx="755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RST</a:t>
            </a:r>
          </a:p>
        </p:txBody>
      </p:sp>
      <p:sp>
        <p:nvSpPr>
          <p:cNvPr id="236" name="Rectangle 193"/>
          <p:cNvSpPr>
            <a:spLocks noChangeArrowheads="1"/>
          </p:cNvSpPr>
          <p:nvPr/>
        </p:nvSpPr>
        <p:spPr bwMode="auto">
          <a:xfrm>
            <a:off x="6315015" y="2522537"/>
            <a:ext cx="86360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/EA</a:t>
            </a:r>
          </a:p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/PSEN</a:t>
            </a:r>
          </a:p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ALE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488057" y="1508849"/>
            <a:ext cx="1371600" cy="4581525"/>
            <a:chOff x="655578" y="1464468"/>
            <a:chExt cx="1371600" cy="4581525"/>
          </a:xfrm>
        </p:grpSpPr>
        <p:sp>
          <p:nvSpPr>
            <p:cNvPr id="283" name="Oval 81"/>
            <p:cNvSpPr>
              <a:spLocks noChangeArrowheads="1"/>
            </p:cNvSpPr>
            <p:nvPr/>
          </p:nvSpPr>
          <p:spPr bwMode="auto">
            <a:xfrm>
              <a:off x="858778" y="1575593"/>
              <a:ext cx="88900" cy="88900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284" name="Rectangle 82"/>
            <p:cNvSpPr>
              <a:spLocks noChangeArrowheads="1"/>
            </p:cNvSpPr>
            <p:nvPr/>
          </p:nvSpPr>
          <p:spPr bwMode="auto">
            <a:xfrm>
              <a:off x="655578" y="1769268"/>
              <a:ext cx="88900" cy="889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285" name="Rectangle 83"/>
            <p:cNvSpPr>
              <a:spLocks noChangeArrowheads="1"/>
            </p:cNvSpPr>
            <p:nvPr/>
          </p:nvSpPr>
          <p:spPr bwMode="auto">
            <a:xfrm>
              <a:off x="655578" y="1997868"/>
              <a:ext cx="88900" cy="889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286" name="Rectangle 84"/>
            <p:cNvSpPr>
              <a:spLocks noChangeArrowheads="1"/>
            </p:cNvSpPr>
            <p:nvPr/>
          </p:nvSpPr>
          <p:spPr bwMode="auto">
            <a:xfrm>
              <a:off x="655578" y="2226468"/>
              <a:ext cx="88900" cy="889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287" name="Rectangle 85"/>
            <p:cNvSpPr>
              <a:spLocks noChangeArrowheads="1"/>
            </p:cNvSpPr>
            <p:nvPr/>
          </p:nvSpPr>
          <p:spPr bwMode="auto">
            <a:xfrm>
              <a:off x="655578" y="2455068"/>
              <a:ext cx="88900" cy="889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288" name="Rectangle 86"/>
            <p:cNvSpPr>
              <a:spLocks noChangeArrowheads="1"/>
            </p:cNvSpPr>
            <p:nvPr/>
          </p:nvSpPr>
          <p:spPr bwMode="auto">
            <a:xfrm>
              <a:off x="655578" y="2683668"/>
              <a:ext cx="88900" cy="889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289" name="Rectangle 87"/>
            <p:cNvSpPr>
              <a:spLocks noChangeArrowheads="1"/>
            </p:cNvSpPr>
            <p:nvPr/>
          </p:nvSpPr>
          <p:spPr bwMode="auto">
            <a:xfrm>
              <a:off x="655578" y="2912268"/>
              <a:ext cx="88900" cy="889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290" name="Rectangle 88"/>
            <p:cNvSpPr>
              <a:spLocks noChangeArrowheads="1"/>
            </p:cNvSpPr>
            <p:nvPr/>
          </p:nvSpPr>
          <p:spPr bwMode="auto">
            <a:xfrm>
              <a:off x="655578" y="3140868"/>
              <a:ext cx="88900" cy="889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291" name="Rectangle 89"/>
            <p:cNvSpPr>
              <a:spLocks noChangeArrowheads="1"/>
            </p:cNvSpPr>
            <p:nvPr/>
          </p:nvSpPr>
          <p:spPr bwMode="auto">
            <a:xfrm>
              <a:off x="655578" y="3369468"/>
              <a:ext cx="88900" cy="889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292" name="Rectangle 90"/>
            <p:cNvSpPr>
              <a:spLocks noChangeArrowheads="1"/>
            </p:cNvSpPr>
            <p:nvPr/>
          </p:nvSpPr>
          <p:spPr bwMode="auto">
            <a:xfrm>
              <a:off x="655578" y="3598068"/>
              <a:ext cx="88900" cy="889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293" name="Rectangle 91"/>
            <p:cNvSpPr>
              <a:spLocks noChangeArrowheads="1"/>
            </p:cNvSpPr>
            <p:nvPr/>
          </p:nvSpPr>
          <p:spPr bwMode="auto">
            <a:xfrm>
              <a:off x="655578" y="3826668"/>
              <a:ext cx="88900" cy="889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294" name="Rectangle 92"/>
            <p:cNvSpPr>
              <a:spLocks noChangeArrowheads="1"/>
            </p:cNvSpPr>
            <p:nvPr/>
          </p:nvSpPr>
          <p:spPr bwMode="auto">
            <a:xfrm>
              <a:off x="655578" y="4055268"/>
              <a:ext cx="88900" cy="889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295" name="Rectangle 93"/>
            <p:cNvSpPr>
              <a:spLocks noChangeArrowheads="1"/>
            </p:cNvSpPr>
            <p:nvPr/>
          </p:nvSpPr>
          <p:spPr bwMode="auto">
            <a:xfrm>
              <a:off x="655578" y="4283868"/>
              <a:ext cx="88900" cy="889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296" name="Rectangle 94"/>
            <p:cNvSpPr>
              <a:spLocks noChangeArrowheads="1"/>
            </p:cNvSpPr>
            <p:nvPr/>
          </p:nvSpPr>
          <p:spPr bwMode="auto">
            <a:xfrm>
              <a:off x="655578" y="4512468"/>
              <a:ext cx="88900" cy="889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297" name="Rectangle 95"/>
            <p:cNvSpPr>
              <a:spLocks noChangeArrowheads="1"/>
            </p:cNvSpPr>
            <p:nvPr/>
          </p:nvSpPr>
          <p:spPr bwMode="auto">
            <a:xfrm>
              <a:off x="655578" y="4741068"/>
              <a:ext cx="88900" cy="889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298" name="Rectangle 96"/>
            <p:cNvSpPr>
              <a:spLocks noChangeArrowheads="1"/>
            </p:cNvSpPr>
            <p:nvPr/>
          </p:nvSpPr>
          <p:spPr bwMode="auto">
            <a:xfrm>
              <a:off x="655578" y="4969668"/>
              <a:ext cx="88900" cy="889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299" name="Rectangle 97"/>
            <p:cNvSpPr>
              <a:spLocks noChangeArrowheads="1"/>
            </p:cNvSpPr>
            <p:nvPr/>
          </p:nvSpPr>
          <p:spPr bwMode="auto">
            <a:xfrm>
              <a:off x="655578" y="5198268"/>
              <a:ext cx="88900" cy="889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300" name="Rectangle 98"/>
            <p:cNvSpPr>
              <a:spLocks noChangeArrowheads="1"/>
            </p:cNvSpPr>
            <p:nvPr/>
          </p:nvSpPr>
          <p:spPr bwMode="auto">
            <a:xfrm>
              <a:off x="655578" y="5426868"/>
              <a:ext cx="88900" cy="889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301" name="Rectangle 99"/>
            <p:cNvSpPr>
              <a:spLocks noChangeArrowheads="1"/>
            </p:cNvSpPr>
            <p:nvPr/>
          </p:nvSpPr>
          <p:spPr bwMode="auto">
            <a:xfrm>
              <a:off x="655578" y="1540668"/>
              <a:ext cx="88900" cy="889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302" name="Rectangle 100"/>
            <p:cNvSpPr>
              <a:spLocks noChangeArrowheads="1"/>
            </p:cNvSpPr>
            <p:nvPr/>
          </p:nvSpPr>
          <p:spPr bwMode="auto">
            <a:xfrm>
              <a:off x="655578" y="5884068"/>
              <a:ext cx="88900" cy="889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303" name="Rectangle 101"/>
            <p:cNvSpPr>
              <a:spLocks noChangeArrowheads="1"/>
            </p:cNvSpPr>
            <p:nvPr/>
          </p:nvSpPr>
          <p:spPr bwMode="auto">
            <a:xfrm>
              <a:off x="655578" y="5655468"/>
              <a:ext cx="88900" cy="889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304" name="Rectangle 102"/>
            <p:cNvSpPr>
              <a:spLocks noChangeArrowheads="1"/>
            </p:cNvSpPr>
            <p:nvPr/>
          </p:nvSpPr>
          <p:spPr bwMode="auto">
            <a:xfrm>
              <a:off x="1950978" y="1540668"/>
              <a:ext cx="76200" cy="762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305" name="Rectangle 103"/>
            <p:cNvSpPr>
              <a:spLocks noChangeArrowheads="1"/>
            </p:cNvSpPr>
            <p:nvPr/>
          </p:nvSpPr>
          <p:spPr bwMode="auto">
            <a:xfrm>
              <a:off x="1950978" y="1769268"/>
              <a:ext cx="76200" cy="762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306" name="Rectangle 104"/>
            <p:cNvSpPr>
              <a:spLocks noChangeArrowheads="1"/>
            </p:cNvSpPr>
            <p:nvPr/>
          </p:nvSpPr>
          <p:spPr bwMode="auto">
            <a:xfrm>
              <a:off x="1950978" y="1997868"/>
              <a:ext cx="76200" cy="762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307" name="Rectangle 105"/>
            <p:cNvSpPr>
              <a:spLocks noChangeArrowheads="1"/>
            </p:cNvSpPr>
            <p:nvPr/>
          </p:nvSpPr>
          <p:spPr bwMode="auto">
            <a:xfrm>
              <a:off x="1950978" y="2226468"/>
              <a:ext cx="76200" cy="762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308" name="Rectangle 106"/>
            <p:cNvSpPr>
              <a:spLocks noChangeArrowheads="1"/>
            </p:cNvSpPr>
            <p:nvPr/>
          </p:nvSpPr>
          <p:spPr bwMode="auto">
            <a:xfrm>
              <a:off x="1950978" y="2455068"/>
              <a:ext cx="76200" cy="762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309" name="Rectangle 107"/>
            <p:cNvSpPr>
              <a:spLocks noChangeArrowheads="1"/>
            </p:cNvSpPr>
            <p:nvPr/>
          </p:nvSpPr>
          <p:spPr bwMode="auto">
            <a:xfrm>
              <a:off x="1950978" y="2683668"/>
              <a:ext cx="76200" cy="762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310" name="Rectangle 108"/>
            <p:cNvSpPr>
              <a:spLocks noChangeArrowheads="1"/>
            </p:cNvSpPr>
            <p:nvPr/>
          </p:nvSpPr>
          <p:spPr bwMode="auto">
            <a:xfrm>
              <a:off x="1950978" y="2912268"/>
              <a:ext cx="76200" cy="762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311" name="Rectangle 109"/>
            <p:cNvSpPr>
              <a:spLocks noChangeArrowheads="1"/>
            </p:cNvSpPr>
            <p:nvPr/>
          </p:nvSpPr>
          <p:spPr bwMode="auto">
            <a:xfrm>
              <a:off x="1950978" y="3140868"/>
              <a:ext cx="76200" cy="762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312" name="Rectangle 110"/>
            <p:cNvSpPr>
              <a:spLocks noChangeArrowheads="1"/>
            </p:cNvSpPr>
            <p:nvPr/>
          </p:nvSpPr>
          <p:spPr bwMode="auto">
            <a:xfrm>
              <a:off x="1950978" y="3369468"/>
              <a:ext cx="76200" cy="762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313" name="Rectangle 111"/>
            <p:cNvSpPr>
              <a:spLocks noChangeArrowheads="1"/>
            </p:cNvSpPr>
            <p:nvPr/>
          </p:nvSpPr>
          <p:spPr bwMode="auto">
            <a:xfrm>
              <a:off x="1950978" y="3598068"/>
              <a:ext cx="76200" cy="762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314" name="Rectangle 112"/>
            <p:cNvSpPr>
              <a:spLocks noChangeArrowheads="1"/>
            </p:cNvSpPr>
            <p:nvPr/>
          </p:nvSpPr>
          <p:spPr bwMode="auto">
            <a:xfrm>
              <a:off x="1950978" y="3826668"/>
              <a:ext cx="76200" cy="762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315" name="Rectangle 113"/>
            <p:cNvSpPr>
              <a:spLocks noChangeArrowheads="1"/>
            </p:cNvSpPr>
            <p:nvPr/>
          </p:nvSpPr>
          <p:spPr bwMode="auto">
            <a:xfrm>
              <a:off x="1950978" y="4055268"/>
              <a:ext cx="76200" cy="762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316" name="Rectangle 114"/>
            <p:cNvSpPr>
              <a:spLocks noChangeArrowheads="1"/>
            </p:cNvSpPr>
            <p:nvPr/>
          </p:nvSpPr>
          <p:spPr bwMode="auto">
            <a:xfrm>
              <a:off x="1950978" y="4283868"/>
              <a:ext cx="76200" cy="762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317" name="Rectangle 115"/>
            <p:cNvSpPr>
              <a:spLocks noChangeArrowheads="1"/>
            </p:cNvSpPr>
            <p:nvPr/>
          </p:nvSpPr>
          <p:spPr bwMode="auto">
            <a:xfrm>
              <a:off x="1950978" y="4512468"/>
              <a:ext cx="76200" cy="762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318" name="Rectangle 116"/>
            <p:cNvSpPr>
              <a:spLocks noChangeArrowheads="1"/>
            </p:cNvSpPr>
            <p:nvPr/>
          </p:nvSpPr>
          <p:spPr bwMode="auto">
            <a:xfrm>
              <a:off x="1950978" y="4741068"/>
              <a:ext cx="76200" cy="762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319" name="Rectangle 117"/>
            <p:cNvSpPr>
              <a:spLocks noChangeArrowheads="1"/>
            </p:cNvSpPr>
            <p:nvPr/>
          </p:nvSpPr>
          <p:spPr bwMode="auto">
            <a:xfrm>
              <a:off x="1950978" y="4969668"/>
              <a:ext cx="76200" cy="762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320" name="Rectangle 118"/>
            <p:cNvSpPr>
              <a:spLocks noChangeArrowheads="1"/>
            </p:cNvSpPr>
            <p:nvPr/>
          </p:nvSpPr>
          <p:spPr bwMode="auto">
            <a:xfrm>
              <a:off x="1950978" y="5198268"/>
              <a:ext cx="76200" cy="762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321" name="Rectangle 119"/>
            <p:cNvSpPr>
              <a:spLocks noChangeArrowheads="1"/>
            </p:cNvSpPr>
            <p:nvPr/>
          </p:nvSpPr>
          <p:spPr bwMode="auto">
            <a:xfrm>
              <a:off x="1950978" y="5426868"/>
              <a:ext cx="76200" cy="762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322" name="Rectangle 120"/>
            <p:cNvSpPr>
              <a:spLocks noChangeArrowheads="1"/>
            </p:cNvSpPr>
            <p:nvPr/>
          </p:nvSpPr>
          <p:spPr bwMode="auto">
            <a:xfrm>
              <a:off x="1950978" y="5655468"/>
              <a:ext cx="76200" cy="762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323" name="Rectangle 121"/>
            <p:cNvSpPr>
              <a:spLocks noChangeArrowheads="1"/>
            </p:cNvSpPr>
            <p:nvPr/>
          </p:nvSpPr>
          <p:spPr bwMode="auto">
            <a:xfrm>
              <a:off x="1950978" y="5884068"/>
              <a:ext cx="76200" cy="762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325" name="Rectangle 80"/>
            <p:cNvSpPr>
              <a:spLocks noChangeArrowheads="1"/>
            </p:cNvSpPr>
            <p:nvPr/>
          </p:nvSpPr>
          <p:spPr bwMode="auto">
            <a:xfrm>
              <a:off x="747653" y="1464468"/>
              <a:ext cx="1204913" cy="4581525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 dirty="0"/>
                <a:t>AT89S51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endParaRPr lang="en-US" altLang="zh-CN" sz="2000" dirty="0"/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 i="1" dirty="0"/>
                <a:t>ATMEL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600" dirty="0"/>
                <a:t>FLASH</a:t>
              </a:r>
              <a:r>
                <a:rPr lang="zh-CN" altLang="en-US" sz="1600" dirty="0"/>
                <a:t>型</a:t>
              </a:r>
            </a:p>
          </p:txBody>
        </p:sp>
      </p:grpSp>
      <p:sp>
        <p:nvSpPr>
          <p:cNvPr id="326" name="Rectangle 36"/>
          <p:cNvSpPr txBox="1">
            <a:spLocks noChangeArrowheads="1"/>
          </p:cNvSpPr>
          <p:nvPr/>
        </p:nvSpPr>
        <p:spPr>
          <a:xfrm>
            <a:off x="858778" y="6203927"/>
            <a:ext cx="8535928" cy="476250"/>
          </a:xfrm>
          <a:prstGeom prst="rect">
            <a:avLst/>
          </a:prstGeom>
          <a:noFill/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dirty="0" smtClean="0">
                <a:latin typeface="Times New Roman" panose="02020603050405020304" pitchFamily="18" charset="0"/>
              </a:rPr>
              <a:t>   </a:t>
            </a:r>
            <a:r>
              <a:rPr lang="zh-CN" altLang="en-US" b="1" dirty="0" smtClean="0">
                <a:latin typeface="Times New Roman" panose="02020603050405020304" pitchFamily="18" charset="0"/>
              </a:rPr>
              <a:t>外型图（</a:t>
            </a:r>
            <a:r>
              <a:rPr lang="en-US" altLang="zh-CN" b="1" dirty="0" smtClean="0">
                <a:latin typeface="Times New Roman" panose="02020603050405020304" pitchFamily="18" charset="0"/>
              </a:rPr>
              <a:t>DIP</a:t>
            </a:r>
            <a:r>
              <a:rPr lang="zh-CN" altLang="en-US" b="1" dirty="0" smtClean="0">
                <a:latin typeface="Times New Roman" panose="02020603050405020304" pitchFamily="18" charset="0"/>
              </a:rPr>
              <a:t>封装）                                        逻辑符号图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327" name="Text Box 176"/>
          <p:cNvSpPr txBox="1">
            <a:spLocks noChangeArrowheads="1"/>
          </p:cNvSpPr>
          <p:nvPr/>
        </p:nvSpPr>
        <p:spPr bwMode="auto">
          <a:xfrm>
            <a:off x="4344930" y="5360598"/>
            <a:ext cx="1093787" cy="637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10800" rIns="18000" bIns="10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并行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I/O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口引脚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hlinkClick r:id="rId3" action="ppaction://hlinksldjump"/>
          </p:cNvPr>
          <p:cNvSpPr txBox="1"/>
          <p:nvPr/>
        </p:nvSpPr>
        <p:spPr>
          <a:xfrm>
            <a:off x="8046978" y="6013026"/>
            <a:ext cx="69785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 smtClean="0"/>
              <a:t>P3</a:t>
            </a:r>
            <a:r>
              <a:rPr lang="zh-CN" altLang="en-US" b="1" u="sng" dirty="0" smtClean="0"/>
              <a:t>口</a:t>
            </a:r>
            <a:endParaRPr lang="zh-CN" altLang="en-US" b="1" u="sng" dirty="0"/>
          </a:p>
        </p:txBody>
      </p:sp>
      <p:sp>
        <p:nvSpPr>
          <p:cNvPr id="8" name="文本框 7">
            <a:hlinkClick r:id="rId4" action="ppaction://hlinksldjump"/>
          </p:cNvPr>
          <p:cNvSpPr txBox="1"/>
          <p:nvPr/>
        </p:nvSpPr>
        <p:spPr>
          <a:xfrm>
            <a:off x="7763491" y="1139517"/>
            <a:ext cx="88043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u="sng" dirty="0" smtClean="0"/>
              <a:t>结构图</a:t>
            </a:r>
            <a:endParaRPr lang="zh-CN" altLang="en-US" b="1" u="sng" dirty="0"/>
          </a:p>
        </p:txBody>
      </p:sp>
      <p:sp>
        <p:nvSpPr>
          <p:cNvPr id="237" name="文本框 236">
            <a:hlinkClick r:id="rId5" action="ppaction://hlinksldjump"/>
          </p:cNvPr>
          <p:cNvSpPr txBox="1"/>
          <p:nvPr/>
        </p:nvSpPr>
        <p:spPr>
          <a:xfrm>
            <a:off x="4138613" y="6435017"/>
            <a:ext cx="70289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u="sng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406265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232" grpId="0"/>
      <p:bldP spid="233" grpId="0"/>
      <p:bldP spid="234" grpId="0"/>
      <p:bldP spid="235" grpId="0"/>
      <p:bldP spid="236" grpId="0"/>
      <p:bldP spid="3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和数据存储器</a:t>
            </a:r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 bwMode="auto">
          <a:xfrm>
            <a:off x="464414" y="935118"/>
            <a:ext cx="5221288" cy="225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eaLnBrk="1" hangingPunct="1">
              <a:lnSpc>
                <a:spcPct val="120000"/>
              </a:lnSpc>
              <a:buNone/>
              <a:defRPr/>
            </a:pPr>
            <a:r>
              <a:rPr lang="en-US" altLang="zh-CN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SP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堆栈指针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位寄存器，用来指示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堆栈顶部的位置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，可由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软件修改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。片内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128B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为堆栈的可用空间。（</a:t>
            </a:r>
            <a:r>
              <a:rPr lang="zh-CN" altLang="en-US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复位时，</a:t>
            </a:r>
            <a:r>
              <a:rPr lang="en-US" altLang="zh-CN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zh-CN" altLang="en-US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被初始化为</a:t>
            </a:r>
            <a:r>
              <a:rPr lang="en-US" altLang="zh-CN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07H</a:t>
            </a:r>
            <a:r>
              <a:rPr lang="zh-CN" altLang="en-US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可通过</a:t>
            </a:r>
            <a:r>
              <a:rPr lang="zh-CN" altLang="en-US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软件修改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726291" y="808008"/>
            <a:ext cx="2968625" cy="4038600"/>
            <a:chOff x="5599114" y="1287842"/>
            <a:chExt cx="2968625" cy="4038600"/>
          </a:xfrm>
        </p:grpSpPr>
        <p:sp>
          <p:nvSpPr>
            <p:cNvPr id="30" name="Line 3"/>
            <p:cNvSpPr>
              <a:spLocks noChangeShapeType="1"/>
            </p:cNvSpPr>
            <p:nvPr/>
          </p:nvSpPr>
          <p:spPr bwMode="auto">
            <a:xfrm flipH="1" flipV="1">
              <a:off x="7407275" y="3192842"/>
              <a:ext cx="609600" cy="1524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grpSp>
          <p:nvGrpSpPr>
            <p:cNvPr id="31" name="Group 26"/>
            <p:cNvGrpSpPr>
              <a:grpSpLocks/>
            </p:cNvGrpSpPr>
            <p:nvPr/>
          </p:nvGrpSpPr>
          <p:grpSpPr bwMode="auto">
            <a:xfrm>
              <a:off x="5599114" y="1287842"/>
              <a:ext cx="2968625" cy="4038600"/>
              <a:chOff x="3527" y="1177"/>
              <a:chExt cx="1870" cy="2544"/>
            </a:xfrm>
          </p:grpSpPr>
          <p:sp>
            <p:nvSpPr>
              <p:cNvPr id="32" name="Line 9"/>
              <p:cNvSpPr>
                <a:spLocks noChangeShapeType="1"/>
              </p:cNvSpPr>
              <p:nvPr/>
            </p:nvSpPr>
            <p:spPr bwMode="auto">
              <a:xfrm flipH="1">
                <a:off x="4649" y="2521"/>
                <a:ext cx="4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33" name="Rectangle 5"/>
              <p:cNvSpPr>
                <a:spLocks noChangeArrowheads="1"/>
              </p:cNvSpPr>
              <p:nvPr/>
            </p:nvSpPr>
            <p:spPr bwMode="auto">
              <a:xfrm>
                <a:off x="4015" y="1177"/>
                <a:ext cx="624" cy="2016"/>
              </a:xfrm>
              <a:prstGeom prst="rect">
                <a:avLst/>
              </a:prstGeom>
              <a:solidFill>
                <a:srgbClr val="BBE0E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Rectangle 6"/>
              <p:cNvSpPr>
                <a:spLocks noChangeArrowheads="1"/>
              </p:cNvSpPr>
              <p:nvPr/>
            </p:nvSpPr>
            <p:spPr bwMode="auto">
              <a:xfrm>
                <a:off x="4015" y="2425"/>
                <a:ext cx="624" cy="144"/>
              </a:xfrm>
              <a:prstGeom prst="rect">
                <a:avLst/>
              </a:prstGeom>
              <a:solidFill>
                <a:srgbClr val="BBE0E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Rectangle 7"/>
              <p:cNvSpPr>
                <a:spLocks noChangeArrowheads="1"/>
              </p:cNvSpPr>
              <p:nvPr/>
            </p:nvSpPr>
            <p:spPr bwMode="auto">
              <a:xfrm>
                <a:off x="4997" y="2425"/>
                <a:ext cx="400" cy="189"/>
              </a:xfrm>
              <a:prstGeom prst="rect">
                <a:avLst/>
              </a:prstGeom>
              <a:solidFill>
                <a:srgbClr val="BBE0E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07H</a:t>
                </a:r>
              </a:p>
            </p:txBody>
          </p:sp>
          <p:sp>
            <p:nvSpPr>
              <p:cNvPr id="36" name="Rectangle 8"/>
              <p:cNvSpPr>
                <a:spLocks noChangeArrowheads="1"/>
              </p:cNvSpPr>
              <p:nvPr/>
            </p:nvSpPr>
            <p:spPr bwMode="auto">
              <a:xfrm>
                <a:off x="5045" y="2240"/>
                <a:ext cx="33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SP</a:t>
                </a:r>
              </a:p>
            </p:txBody>
          </p:sp>
          <p:sp>
            <p:nvSpPr>
              <p:cNvPr id="37" name="Rectangle 10"/>
              <p:cNvSpPr>
                <a:spLocks noChangeArrowheads="1"/>
              </p:cNvSpPr>
              <p:nvPr/>
            </p:nvSpPr>
            <p:spPr bwMode="auto">
              <a:xfrm>
                <a:off x="3527" y="2441"/>
                <a:ext cx="480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07H</a:t>
                </a:r>
              </a:p>
            </p:txBody>
          </p:sp>
          <p:sp>
            <p:nvSpPr>
              <p:cNvPr id="38" name="Rectangle 11"/>
              <p:cNvSpPr>
                <a:spLocks noChangeArrowheads="1"/>
              </p:cNvSpPr>
              <p:nvPr/>
            </p:nvSpPr>
            <p:spPr bwMode="auto">
              <a:xfrm>
                <a:off x="4015" y="1196"/>
                <a:ext cx="57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RAM</a:t>
                </a:r>
              </a:p>
            </p:txBody>
          </p:sp>
          <p:sp>
            <p:nvSpPr>
              <p:cNvPr id="41" name="Rectangle 14"/>
              <p:cNvSpPr>
                <a:spLocks noChangeArrowheads="1"/>
              </p:cNvSpPr>
              <p:nvPr/>
            </p:nvSpPr>
            <p:spPr bwMode="auto">
              <a:xfrm>
                <a:off x="3679" y="3385"/>
                <a:ext cx="1392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2" name="Line 15"/>
            <p:cNvSpPr>
              <a:spLocks noChangeShapeType="1"/>
            </p:cNvSpPr>
            <p:nvPr/>
          </p:nvSpPr>
          <p:spPr bwMode="auto">
            <a:xfrm flipV="1">
              <a:off x="6554788" y="2657854"/>
              <a:ext cx="0" cy="50641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grpSp>
          <p:nvGrpSpPr>
            <p:cNvPr id="43" name="Group 16"/>
            <p:cNvGrpSpPr>
              <a:grpSpLocks/>
            </p:cNvGrpSpPr>
            <p:nvPr/>
          </p:nvGrpSpPr>
          <p:grpSpPr bwMode="auto">
            <a:xfrm>
              <a:off x="5613400" y="3003929"/>
              <a:ext cx="1751013" cy="279400"/>
              <a:chOff x="3505" y="1849"/>
              <a:chExt cx="1103" cy="176"/>
            </a:xfrm>
          </p:grpSpPr>
          <p:sp>
            <p:nvSpPr>
              <p:cNvPr id="44" name="Rectangle 17"/>
              <p:cNvSpPr>
                <a:spLocks noChangeArrowheads="1"/>
              </p:cNvSpPr>
              <p:nvPr/>
            </p:nvSpPr>
            <p:spPr bwMode="auto">
              <a:xfrm>
                <a:off x="3505" y="1849"/>
                <a:ext cx="480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08H</a:t>
                </a:r>
              </a:p>
            </p:txBody>
          </p:sp>
          <p:sp>
            <p:nvSpPr>
              <p:cNvPr id="45" name="Rectangle 18"/>
              <p:cNvSpPr>
                <a:spLocks noChangeArrowheads="1"/>
              </p:cNvSpPr>
              <p:nvPr/>
            </p:nvSpPr>
            <p:spPr bwMode="auto">
              <a:xfrm>
                <a:off x="3984" y="1872"/>
                <a:ext cx="624" cy="144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8" name="Rectangle 21"/>
            <p:cNvSpPr>
              <a:spLocks noChangeArrowheads="1"/>
            </p:cNvSpPr>
            <p:nvPr/>
          </p:nvSpPr>
          <p:spPr bwMode="auto">
            <a:xfrm>
              <a:off x="5762625" y="4640641"/>
              <a:ext cx="2254250" cy="488950"/>
            </a:xfrm>
            <a:prstGeom prst="rect">
              <a:avLst/>
            </a:prstGeom>
            <a:solidFill>
              <a:srgbClr val="CCE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600" b="1" dirty="0">
                  <a:solidFill>
                    <a:srgbClr val="FF33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2600" b="1" dirty="0">
                  <a:solidFill>
                    <a:srgbClr val="FF33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临时仓库”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5184302" y="4856145"/>
            <a:ext cx="3959698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90000"/>
              <a:defRPr/>
            </a:pP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PUSH </a:t>
            </a:r>
            <a:r>
              <a:rPr lang="zh-CN" alt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堆栈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（堆地址中内容）</a:t>
            </a:r>
            <a:endParaRPr lang="en-US" altLang="zh-CN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90000"/>
              <a:defRPr/>
            </a:pPr>
            <a:r>
              <a:rPr lang="en-US" altLang="zh-CN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POP   </a:t>
            </a:r>
            <a:r>
              <a:rPr lang="zh-CN" alt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弹栈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（弹到的地址）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685702" y="5843119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原则：先进后出！！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Line 19"/>
          <p:cNvSpPr>
            <a:spLocks noChangeShapeType="1"/>
          </p:cNvSpPr>
          <p:nvPr/>
        </p:nvSpPr>
        <p:spPr bwMode="auto">
          <a:xfrm flipH="1">
            <a:off x="7235832" y="1637155"/>
            <a:ext cx="1143000" cy="1066800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" name="Line 20"/>
          <p:cNvSpPr>
            <a:spLocks noChangeShapeType="1"/>
          </p:cNvSpPr>
          <p:nvPr/>
        </p:nvSpPr>
        <p:spPr bwMode="auto">
          <a:xfrm flipV="1">
            <a:off x="7032802" y="1617633"/>
            <a:ext cx="1143000" cy="106680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905135" y="1322530"/>
            <a:ext cx="728662" cy="29368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Rectangle 17"/>
          <p:cNvSpPr>
            <a:spLocks noChangeArrowheads="1"/>
          </p:cNvSpPr>
          <p:nvPr/>
        </p:nvSpPr>
        <p:spPr bwMode="auto">
          <a:xfrm>
            <a:off x="7887029" y="1039980"/>
            <a:ext cx="7620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kern="0" dirty="0" smtClean="0">
                <a:solidFill>
                  <a:srgbClr val="000000"/>
                </a:solidFill>
              </a:rPr>
              <a:t>ACC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内容占位符 2"/>
          <p:cNvSpPr txBox="1">
            <a:spLocks/>
          </p:cNvSpPr>
          <p:nvPr/>
        </p:nvSpPr>
        <p:spPr>
          <a:xfrm>
            <a:off x="377941" y="3452883"/>
            <a:ext cx="4827650" cy="315199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再例如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设（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=60H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，执行进栈指令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 PC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（如保护断点）后，将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的低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位内容压入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61H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中，高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位压入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62H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  <a:endParaRPr lang="en-US" altLang="zh-CN" sz="24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457200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  DPTR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指令也同样，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先放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DPL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，在进栈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DPH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771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5648649" y="5551784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原则：先进后出！！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5640083" y="977347"/>
            <a:ext cx="2728913" cy="4646612"/>
            <a:chOff x="6271710" y="1066910"/>
            <a:chExt cx="2728913" cy="4646612"/>
          </a:xfrm>
        </p:grpSpPr>
        <p:sp>
          <p:nvSpPr>
            <p:cNvPr id="29" name="Rectangle 3"/>
            <p:cNvSpPr>
              <a:spLocks noChangeArrowheads="1"/>
            </p:cNvSpPr>
            <p:nvPr/>
          </p:nvSpPr>
          <p:spPr bwMode="auto">
            <a:xfrm>
              <a:off x="6997198" y="1557447"/>
              <a:ext cx="990600" cy="3579813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6997198" y="3689460"/>
              <a:ext cx="990600" cy="2286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" name="Rectangle 5"/>
            <p:cNvSpPr>
              <a:spLocks noChangeArrowheads="1"/>
            </p:cNvSpPr>
            <p:nvPr/>
          </p:nvSpPr>
          <p:spPr bwMode="auto">
            <a:xfrm>
              <a:off x="6997198" y="3918060"/>
              <a:ext cx="990600" cy="2286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" name="Rectangle 6"/>
            <p:cNvSpPr>
              <a:spLocks noChangeArrowheads="1"/>
            </p:cNvSpPr>
            <p:nvPr/>
          </p:nvSpPr>
          <p:spPr bwMode="auto">
            <a:xfrm>
              <a:off x="6271710" y="3689460"/>
              <a:ext cx="762000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08H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07H</a:t>
              </a:r>
            </a:p>
          </p:txBody>
        </p:sp>
        <p:sp>
          <p:nvSpPr>
            <p:cNvPr id="33" name="Rectangle 7"/>
            <p:cNvSpPr>
              <a:spLocks noChangeArrowheads="1"/>
            </p:cNvSpPr>
            <p:nvPr/>
          </p:nvSpPr>
          <p:spPr bwMode="auto">
            <a:xfrm>
              <a:off x="7011485" y="1066910"/>
              <a:ext cx="914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RAM</a:t>
              </a:r>
            </a:p>
          </p:txBody>
        </p:sp>
        <p:sp>
          <p:nvSpPr>
            <p:cNvPr id="34" name="Rectangle 8"/>
            <p:cNvSpPr>
              <a:spLocks noChangeArrowheads="1"/>
            </p:cNvSpPr>
            <p:nvPr/>
          </p:nvSpPr>
          <p:spPr bwMode="auto">
            <a:xfrm>
              <a:off x="6366002" y="5180122"/>
              <a:ext cx="2490787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000" dirty="0">
                  <a:solidFill>
                    <a:srgbClr val="000000"/>
                  </a:solidFill>
                  <a:ea typeface="黑体" panose="02010609060101010101" pitchFamily="49" charset="-122"/>
                </a:rPr>
                <a:t>改变堆栈位置示意图</a:t>
              </a:r>
            </a:p>
          </p:txBody>
        </p:sp>
        <p:sp>
          <p:nvSpPr>
            <p:cNvPr id="35" name="Rectangle 9"/>
            <p:cNvSpPr>
              <a:spLocks noChangeArrowheads="1"/>
            </p:cNvSpPr>
            <p:nvPr/>
          </p:nvSpPr>
          <p:spPr bwMode="auto">
            <a:xfrm>
              <a:off x="6998785" y="2490897"/>
              <a:ext cx="990600" cy="2286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auto">
            <a:xfrm>
              <a:off x="6998785" y="2719497"/>
              <a:ext cx="990600" cy="2286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6325685" y="2448035"/>
              <a:ext cx="762000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61H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60H</a:t>
              </a:r>
            </a:p>
          </p:txBody>
        </p:sp>
        <p:sp>
          <p:nvSpPr>
            <p:cNvPr id="38" name="Rectangle 12"/>
            <p:cNvSpPr>
              <a:spLocks noChangeArrowheads="1"/>
            </p:cNvSpPr>
            <p:nvPr/>
          </p:nvSpPr>
          <p:spPr bwMode="auto">
            <a:xfrm>
              <a:off x="6995610" y="1562210"/>
              <a:ext cx="990600" cy="2286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" name="Rectangle 13"/>
            <p:cNvSpPr>
              <a:spLocks noChangeArrowheads="1"/>
            </p:cNvSpPr>
            <p:nvPr/>
          </p:nvSpPr>
          <p:spPr bwMode="auto">
            <a:xfrm>
              <a:off x="6308223" y="1544747"/>
              <a:ext cx="762000" cy="293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7FH</a:t>
              </a:r>
            </a:p>
          </p:txBody>
        </p:sp>
        <p:sp>
          <p:nvSpPr>
            <p:cNvPr id="40" name="AutoShape 14"/>
            <p:cNvSpPr>
              <a:spLocks noChangeArrowheads="1"/>
            </p:cNvSpPr>
            <p:nvPr/>
          </p:nvSpPr>
          <p:spPr bwMode="auto">
            <a:xfrm rot="-5568896">
              <a:off x="7631404" y="3066366"/>
              <a:ext cx="1562100" cy="582612"/>
            </a:xfrm>
            <a:prstGeom prst="curvedUpArrow">
              <a:avLst>
                <a:gd name="adj1" fmla="val 53624"/>
                <a:gd name="adj2" fmla="val 107248"/>
                <a:gd name="adj3" fmla="val 33333"/>
              </a:avLst>
            </a:prstGeom>
            <a:solidFill>
              <a:srgbClr val="808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" name="Rectangle 15"/>
            <p:cNvSpPr>
              <a:spLocks noChangeArrowheads="1"/>
            </p:cNvSpPr>
            <p:nvPr/>
          </p:nvSpPr>
          <p:spPr bwMode="auto">
            <a:xfrm>
              <a:off x="8238623" y="2201972"/>
              <a:ext cx="762000" cy="3048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60H</a:t>
              </a:r>
            </a:p>
          </p:txBody>
        </p:sp>
        <p:sp>
          <p:nvSpPr>
            <p:cNvPr id="42" name="Rectangle 16"/>
            <p:cNvSpPr>
              <a:spLocks noChangeArrowheads="1"/>
            </p:cNvSpPr>
            <p:nvPr/>
          </p:nvSpPr>
          <p:spPr bwMode="auto">
            <a:xfrm>
              <a:off x="8457698" y="1933685"/>
              <a:ext cx="5334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SP</a:t>
              </a:r>
            </a:p>
          </p:txBody>
        </p:sp>
        <p:sp>
          <p:nvSpPr>
            <p:cNvPr id="43" name="Line 17"/>
            <p:cNvSpPr>
              <a:spLocks noChangeShapeType="1"/>
            </p:cNvSpPr>
            <p:nvPr/>
          </p:nvSpPr>
          <p:spPr bwMode="auto">
            <a:xfrm flipH="1">
              <a:off x="7819523" y="2376597"/>
              <a:ext cx="660400" cy="4651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4" name="Line 18"/>
            <p:cNvSpPr>
              <a:spLocks noChangeShapeType="1"/>
            </p:cNvSpPr>
            <p:nvPr/>
          </p:nvSpPr>
          <p:spPr bwMode="auto">
            <a:xfrm flipV="1">
              <a:off x="7241673" y="2109897"/>
              <a:ext cx="0" cy="50641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597813" y="1054410"/>
            <a:ext cx="4684917" cy="4324286"/>
            <a:chOff x="4459167" y="2626175"/>
            <a:chExt cx="4684917" cy="4324286"/>
          </a:xfrm>
        </p:grpSpPr>
        <p:sp>
          <p:nvSpPr>
            <p:cNvPr id="45" name="Rectangle 20"/>
            <p:cNvSpPr>
              <a:spLocks noChangeArrowheads="1"/>
            </p:cNvSpPr>
            <p:nvPr/>
          </p:nvSpPr>
          <p:spPr bwMode="auto">
            <a:xfrm>
              <a:off x="4623246" y="2626175"/>
              <a:ext cx="4520838" cy="1954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fontAlgn="base">
                <a:spcBef>
                  <a:spcPct val="20000"/>
                </a:spcBef>
                <a:spcAft>
                  <a:spcPts val="600"/>
                </a:spcAft>
                <a:buClr>
                  <a:srgbClr val="009999"/>
                </a:buClr>
                <a:buSzPct val="90000"/>
                <a:buFont typeface="Wingdings" pitchFamily="2" charset="2"/>
                <a:buNone/>
                <a:defRPr/>
              </a:pPr>
              <a:r>
                <a:rPr lang="zh-CN" altLang="en-US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设</a:t>
              </a:r>
              <a:r>
                <a:rPr lang="en-US" altLang="zh-CN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SP=60H</a:t>
              </a:r>
              <a:endPara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base">
                <a:spcBef>
                  <a:spcPct val="20000"/>
                </a:spcBef>
                <a:spcAft>
                  <a:spcPct val="0"/>
                </a:spcAft>
                <a:buClr>
                  <a:srgbClr val="009999"/>
                </a:buClr>
                <a:buSzPct val="90000"/>
                <a:buFont typeface="Wingdings" pitchFamily="2" charset="2"/>
                <a:buNone/>
                <a:defRPr/>
              </a:pPr>
              <a:r>
                <a:rPr lang="en-US" altLang="zh-CN" sz="200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PUSH </a:t>
              </a:r>
              <a:r>
                <a:rPr lang="en-US" altLang="zh-CN" sz="20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30H                   </a:t>
              </a:r>
              <a:r>
                <a:rPr lang="en-US" altLang="zh-CN" sz="2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PUSH 30H</a:t>
              </a:r>
            </a:p>
            <a:p>
              <a:pPr fontAlgn="base">
                <a:spcBef>
                  <a:spcPct val="20000"/>
                </a:spcBef>
                <a:spcAft>
                  <a:spcPct val="0"/>
                </a:spcAft>
                <a:buClr>
                  <a:srgbClr val="009999"/>
                </a:buClr>
                <a:buSzPct val="90000"/>
                <a:buFont typeface="Wingdings" pitchFamily="2" charset="2"/>
                <a:buNone/>
                <a:defRPr/>
              </a:pPr>
              <a:r>
                <a:rPr lang="en-US" altLang="zh-CN" sz="20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PUSH 40H                   </a:t>
              </a:r>
              <a:r>
                <a:rPr lang="en-US" altLang="zh-CN" sz="2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PUSH 40H</a:t>
              </a:r>
            </a:p>
            <a:p>
              <a:pPr fontAlgn="base">
                <a:spcBef>
                  <a:spcPct val="20000"/>
                </a:spcBef>
                <a:spcAft>
                  <a:spcPct val="0"/>
                </a:spcAft>
                <a:buClr>
                  <a:srgbClr val="009999"/>
                </a:buClr>
                <a:buSzPct val="90000"/>
                <a:buFont typeface="Wingdings" pitchFamily="2" charset="2"/>
                <a:buNone/>
                <a:defRPr/>
              </a:pPr>
              <a:r>
                <a:rPr lang="en-US" altLang="zh-CN" sz="20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POP  40H                     </a:t>
              </a:r>
              <a:r>
                <a:rPr lang="en-US" altLang="zh-CN" sz="2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POP  30H</a:t>
              </a:r>
              <a:r>
                <a:rPr lang="en-US" altLang="zh-CN" sz="20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fontAlgn="base">
                <a:spcBef>
                  <a:spcPct val="20000"/>
                </a:spcBef>
                <a:spcAft>
                  <a:spcPct val="0"/>
                </a:spcAft>
                <a:buClr>
                  <a:srgbClr val="009999"/>
                </a:buClr>
                <a:buSzPct val="90000"/>
                <a:buFont typeface="Wingdings" pitchFamily="2" charset="2"/>
                <a:buNone/>
                <a:defRPr/>
              </a:pPr>
              <a:r>
                <a:rPr lang="en-US" altLang="zh-CN" sz="20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POP  30H                     </a:t>
              </a:r>
              <a:r>
                <a:rPr lang="en-US" altLang="zh-CN" sz="2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POP  40H</a:t>
              </a: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4459167" y="4661022"/>
              <a:ext cx="1628264" cy="2289439"/>
              <a:chOff x="4067336" y="4315540"/>
              <a:chExt cx="1628264" cy="2289439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4069743" y="5143955"/>
                <a:ext cx="1625857" cy="601193"/>
                <a:chOff x="3623611" y="4743263"/>
                <a:chExt cx="1625857" cy="601193"/>
              </a:xfrm>
            </p:grpSpPr>
            <p:sp>
              <p:nvSpPr>
                <p:cNvPr id="62" name="矩形 61"/>
                <p:cNvSpPr/>
                <p:nvPr/>
              </p:nvSpPr>
              <p:spPr>
                <a:xfrm>
                  <a:off x="4258868" y="4818268"/>
                  <a:ext cx="990600" cy="215899"/>
                </a:xfrm>
                <a:prstGeom prst="rect">
                  <a:avLst/>
                </a:prstGeom>
                <a:solidFill>
                  <a:srgbClr val="BBE0E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Rectangle 11"/>
                <p:cNvSpPr>
                  <a:spLocks noChangeArrowheads="1"/>
                </p:cNvSpPr>
                <p:nvPr/>
              </p:nvSpPr>
              <p:spPr bwMode="auto">
                <a:xfrm>
                  <a:off x="3623611" y="4767467"/>
                  <a:ext cx="762000" cy="533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62H</a:t>
                  </a:r>
                  <a:endPara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61H</a:t>
                  </a:r>
                  <a:endPara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4" name="矩形 63"/>
                <p:cNvSpPr/>
                <p:nvPr/>
              </p:nvSpPr>
              <p:spPr>
                <a:xfrm>
                  <a:off x="4258868" y="5034167"/>
                  <a:ext cx="990600" cy="215899"/>
                </a:xfrm>
                <a:prstGeom prst="rect">
                  <a:avLst/>
                </a:prstGeom>
                <a:solidFill>
                  <a:srgbClr val="BBE0E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64"/>
                <p:cNvSpPr/>
                <p:nvPr/>
              </p:nvSpPr>
              <p:spPr>
                <a:xfrm>
                  <a:off x="4438216" y="4975124"/>
                  <a:ext cx="6319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30H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66" name="矩形 65"/>
                <p:cNvSpPr/>
                <p:nvPr/>
              </p:nvSpPr>
              <p:spPr>
                <a:xfrm>
                  <a:off x="4436412" y="4743263"/>
                  <a:ext cx="6319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40H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4067336" y="5940415"/>
                <a:ext cx="1625857" cy="664564"/>
                <a:chOff x="3623611" y="4679892"/>
                <a:chExt cx="1625857" cy="664564"/>
              </a:xfrm>
            </p:grpSpPr>
            <p:sp>
              <p:nvSpPr>
                <p:cNvPr id="57" name="矩形 56"/>
                <p:cNvSpPr/>
                <p:nvPr/>
              </p:nvSpPr>
              <p:spPr>
                <a:xfrm>
                  <a:off x="4258868" y="4754897"/>
                  <a:ext cx="990600" cy="215899"/>
                </a:xfrm>
                <a:prstGeom prst="rect">
                  <a:avLst/>
                </a:prstGeom>
                <a:solidFill>
                  <a:srgbClr val="BBE0E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Rectangle 11"/>
                <p:cNvSpPr>
                  <a:spLocks noChangeArrowheads="1"/>
                </p:cNvSpPr>
                <p:nvPr/>
              </p:nvSpPr>
              <p:spPr bwMode="auto">
                <a:xfrm>
                  <a:off x="3623611" y="4688945"/>
                  <a:ext cx="762000" cy="6209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40H</a:t>
                  </a:r>
                  <a:endPara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30H</a:t>
                  </a:r>
                  <a:endPara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" name="矩形 58"/>
                <p:cNvSpPr/>
                <p:nvPr/>
              </p:nvSpPr>
              <p:spPr>
                <a:xfrm>
                  <a:off x="4258868" y="5034167"/>
                  <a:ext cx="990600" cy="215899"/>
                </a:xfrm>
                <a:prstGeom prst="rect">
                  <a:avLst/>
                </a:prstGeom>
                <a:solidFill>
                  <a:srgbClr val="BBE0E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矩形 59"/>
                <p:cNvSpPr/>
                <p:nvPr/>
              </p:nvSpPr>
              <p:spPr>
                <a:xfrm>
                  <a:off x="4438216" y="4975124"/>
                  <a:ext cx="6319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30H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61" name="矩形 60"/>
                <p:cNvSpPr/>
                <p:nvPr/>
              </p:nvSpPr>
              <p:spPr>
                <a:xfrm>
                  <a:off x="4436412" y="4679892"/>
                  <a:ext cx="6319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40H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49" name="下箭头 48"/>
              <p:cNvSpPr/>
              <p:nvPr/>
            </p:nvSpPr>
            <p:spPr>
              <a:xfrm>
                <a:off x="4998727" y="5737939"/>
                <a:ext cx="349479" cy="21945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0" name="组合 49"/>
              <p:cNvGrpSpPr/>
              <p:nvPr/>
            </p:nvGrpSpPr>
            <p:grpSpPr>
              <a:xfrm>
                <a:off x="4067336" y="4315540"/>
                <a:ext cx="1625857" cy="664564"/>
                <a:chOff x="3623611" y="4679892"/>
                <a:chExt cx="1625857" cy="664564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4258868" y="4754897"/>
                  <a:ext cx="990600" cy="215899"/>
                </a:xfrm>
                <a:prstGeom prst="rect">
                  <a:avLst/>
                </a:prstGeom>
                <a:solidFill>
                  <a:srgbClr val="BBE0E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Rectangle 11"/>
                <p:cNvSpPr>
                  <a:spLocks noChangeArrowheads="1"/>
                </p:cNvSpPr>
                <p:nvPr/>
              </p:nvSpPr>
              <p:spPr bwMode="auto">
                <a:xfrm>
                  <a:off x="3623611" y="4688945"/>
                  <a:ext cx="762000" cy="6209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40H</a:t>
                  </a:r>
                  <a:endPara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30H</a:t>
                  </a:r>
                  <a:endPara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>
                  <a:off x="4258868" y="5034167"/>
                  <a:ext cx="990600" cy="215899"/>
                </a:xfrm>
                <a:prstGeom prst="rect">
                  <a:avLst/>
                </a:prstGeom>
                <a:solidFill>
                  <a:srgbClr val="BBE0E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4438216" y="4975124"/>
                  <a:ext cx="6319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30H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56" name="矩形 55"/>
                <p:cNvSpPr/>
                <p:nvPr/>
              </p:nvSpPr>
              <p:spPr>
                <a:xfrm>
                  <a:off x="4436412" y="4679892"/>
                  <a:ext cx="6319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40H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51" name="下箭头 50"/>
              <p:cNvSpPr/>
              <p:nvPr/>
            </p:nvSpPr>
            <p:spPr>
              <a:xfrm>
                <a:off x="4990529" y="4939809"/>
                <a:ext cx="349479" cy="21945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7046949" y="4651788"/>
              <a:ext cx="1628264" cy="2289439"/>
              <a:chOff x="4067336" y="4315540"/>
              <a:chExt cx="1628264" cy="2289439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4069743" y="5143955"/>
                <a:ext cx="1625857" cy="601193"/>
                <a:chOff x="3623611" y="4743263"/>
                <a:chExt cx="1625857" cy="601193"/>
              </a:xfrm>
            </p:grpSpPr>
            <p:sp>
              <p:nvSpPr>
                <p:cNvPr id="83" name="矩形 82"/>
                <p:cNvSpPr/>
                <p:nvPr/>
              </p:nvSpPr>
              <p:spPr>
                <a:xfrm>
                  <a:off x="4258868" y="4818268"/>
                  <a:ext cx="990600" cy="215899"/>
                </a:xfrm>
                <a:prstGeom prst="rect">
                  <a:avLst/>
                </a:prstGeom>
                <a:solidFill>
                  <a:srgbClr val="BBE0E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Rectangle 11"/>
                <p:cNvSpPr>
                  <a:spLocks noChangeArrowheads="1"/>
                </p:cNvSpPr>
                <p:nvPr/>
              </p:nvSpPr>
              <p:spPr bwMode="auto">
                <a:xfrm>
                  <a:off x="3623611" y="4767467"/>
                  <a:ext cx="762000" cy="533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62H</a:t>
                  </a:r>
                  <a:endPara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61H</a:t>
                  </a:r>
                  <a:endPara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5" name="矩形 84"/>
                <p:cNvSpPr/>
                <p:nvPr/>
              </p:nvSpPr>
              <p:spPr>
                <a:xfrm>
                  <a:off x="4258868" y="5034167"/>
                  <a:ext cx="990600" cy="215899"/>
                </a:xfrm>
                <a:prstGeom prst="rect">
                  <a:avLst/>
                </a:prstGeom>
                <a:solidFill>
                  <a:srgbClr val="BBE0E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矩形 85"/>
                <p:cNvSpPr/>
                <p:nvPr/>
              </p:nvSpPr>
              <p:spPr>
                <a:xfrm>
                  <a:off x="4438216" y="4975124"/>
                  <a:ext cx="6319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30H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87" name="矩形 86"/>
                <p:cNvSpPr/>
                <p:nvPr/>
              </p:nvSpPr>
              <p:spPr>
                <a:xfrm>
                  <a:off x="4436412" y="4743263"/>
                  <a:ext cx="6319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40H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4067336" y="5940415"/>
                <a:ext cx="1625857" cy="664564"/>
                <a:chOff x="3623611" y="4679892"/>
                <a:chExt cx="1625857" cy="664564"/>
              </a:xfrm>
            </p:grpSpPr>
            <p:sp>
              <p:nvSpPr>
                <p:cNvPr id="78" name="矩形 77"/>
                <p:cNvSpPr/>
                <p:nvPr/>
              </p:nvSpPr>
              <p:spPr>
                <a:xfrm>
                  <a:off x="4258868" y="4754897"/>
                  <a:ext cx="990600" cy="215899"/>
                </a:xfrm>
                <a:prstGeom prst="rect">
                  <a:avLst/>
                </a:prstGeom>
                <a:solidFill>
                  <a:srgbClr val="BBE0E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Rectangle 11"/>
                <p:cNvSpPr>
                  <a:spLocks noChangeArrowheads="1"/>
                </p:cNvSpPr>
                <p:nvPr/>
              </p:nvSpPr>
              <p:spPr bwMode="auto">
                <a:xfrm>
                  <a:off x="3623611" y="4688945"/>
                  <a:ext cx="762000" cy="6209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40H</a:t>
                  </a:r>
                  <a:endPara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30H</a:t>
                  </a:r>
                  <a:endPara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0" name="矩形 79"/>
                <p:cNvSpPr/>
                <p:nvPr/>
              </p:nvSpPr>
              <p:spPr>
                <a:xfrm>
                  <a:off x="4258868" y="5034167"/>
                  <a:ext cx="990600" cy="215899"/>
                </a:xfrm>
                <a:prstGeom prst="rect">
                  <a:avLst/>
                </a:prstGeom>
                <a:solidFill>
                  <a:srgbClr val="BBE0E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矩形 80"/>
                <p:cNvSpPr/>
                <p:nvPr/>
              </p:nvSpPr>
              <p:spPr>
                <a:xfrm>
                  <a:off x="4438216" y="4975124"/>
                  <a:ext cx="6319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40H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82" name="矩形 81"/>
                <p:cNvSpPr/>
                <p:nvPr/>
              </p:nvSpPr>
              <p:spPr>
                <a:xfrm>
                  <a:off x="4436412" y="4679892"/>
                  <a:ext cx="6319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  <a:r>
                    <a:rPr lang="en-US" altLang="zh-CN" dirty="0" smtClean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0H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70" name="下箭头 69"/>
              <p:cNvSpPr/>
              <p:nvPr/>
            </p:nvSpPr>
            <p:spPr>
              <a:xfrm>
                <a:off x="4998727" y="5737939"/>
                <a:ext cx="349479" cy="21945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1" name="组合 70"/>
              <p:cNvGrpSpPr/>
              <p:nvPr/>
            </p:nvGrpSpPr>
            <p:grpSpPr>
              <a:xfrm>
                <a:off x="4067336" y="4315540"/>
                <a:ext cx="1625857" cy="664564"/>
                <a:chOff x="3623611" y="4679892"/>
                <a:chExt cx="1625857" cy="664564"/>
              </a:xfrm>
            </p:grpSpPr>
            <p:sp>
              <p:nvSpPr>
                <p:cNvPr id="73" name="矩形 72"/>
                <p:cNvSpPr/>
                <p:nvPr/>
              </p:nvSpPr>
              <p:spPr>
                <a:xfrm>
                  <a:off x="4258868" y="4754897"/>
                  <a:ext cx="990600" cy="215899"/>
                </a:xfrm>
                <a:prstGeom prst="rect">
                  <a:avLst/>
                </a:prstGeom>
                <a:solidFill>
                  <a:srgbClr val="BBE0E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Rectangle 11"/>
                <p:cNvSpPr>
                  <a:spLocks noChangeArrowheads="1"/>
                </p:cNvSpPr>
                <p:nvPr/>
              </p:nvSpPr>
              <p:spPr bwMode="auto">
                <a:xfrm>
                  <a:off x="3623611" y="4688945"/>
                  <a:ext cx="762000" cy="6209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40H</a:t>
                  </a:r>
                  <a:endPara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</a:rPr>
                    <a:t>30H</a:t>
                  </a:r>
                  <a:endPara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5" name="矩形 74"/>
                <p:cNvSpPr/>
                <p:nvPr/>
              </p:nvSpPr>
              <p:spPr>
                <a:xfrm>
                  <a:off x="4258868" y="5034167"/>
                  <a:ext cx="990600" cy="215899"/>
                </a:xfrm>
                <a:prstGeom prst="rect">
                  <a:avLst/>
                </a:prstGeom>
                <a:solidFill>
                  <a:srgbClr val="BBE0E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矩形 75"/>
                <p:cNvSpPr/>
                <p:nvPr/>
              </p:nvSpPr>
              <p:spPr>
                <a:xfrm>
                  <a:off x="4438216" y="4975124"/>
                  <a:ext cx="6319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30H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>
                  <a:off x="4436412" y="4679892"/>
                  <a:ext cx="6319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40H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72" name="下箭头 71"/>
              <p:cNvSpPr/>
              <p:nvPr/>
            </p:nvSpPr>
            <p:spPr>
              <a:xfrm>
                <a:off x="4990529" y="4939809"/>
                <a:ext cx="349479" cy="21945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-162824" y="454127"/>
            <a:ext cx="55707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（加深理解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下列两段程序：</a:t>
            </a:r>
            <a:endParaRPr lang="zh-CN" altLang="en-US" sz="2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703123" y="5524033"/>
            <a:ext cx="1968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堆栈前后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改变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3165444" y="5480480"/>
            <a:ext cx="1968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堆栈前后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30H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40H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中内容交换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23392" y="2206672"/>
            <a:ext cx="4146992" cy="7663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40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和数据存储器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74676" y="927949"/>
            <a:ext cx="8137524" cy="480218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4000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：无论是定时还是计数，</a:t>
            </a:r>
            <a:r>
              <a:rPr lang="zh-CN" altLang="en-US" sz="2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本质上都是在计数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。这个“计数器”是由</a:t>
            </a:r>
            <a:r>
              <a:rPr lang="zh-CN" altLang="en-US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</a:t>
            </a:r>
            <a:r>
              <a:rPr lang="en-US" altLang="zh-CN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寄存器（高位和低位）构成的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位计数器，分别是</a:t>
            </a:r>
            <a:r>
              <a:rPr lang="en-US" altLang="zh-CN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TH0</a:t>
            </a:r>
            <a:r>
              <a:rPr lang="zh-CN" altLang="en-US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TL0</a:t>
            </a:r>
            <a:r>
              <a:rPr lang="zh-CN" altLang="en-US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lang="zh-CN" altLang="en-US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TH1</a:t>
            </a:r>
            <a:r>
              <a:rPr lang="zh-CN" altLang="en-US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TL1</a:t>
            </a:r>
            <a:r>
              <a:rPr lang="zh-CN" altLang="en-US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lang="zh-CN" altLang="en-US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45720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altLang="zh-CN" sz="2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THn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TLn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中的数据直接与“定时操作”或“计数操作”有关，因此在使用定时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计数器之前，要对它进行初始化，其中就要对</a:t>
            </a:r>
            <a:r>
              <a:rPr lang="en-US" altLang="zh-CN" sz="2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THn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TLn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赋初值。</a:t>
            </a:r>
          </a:p>
          <a:p>
            <a:pPr marL="0" indent="0">
              <a:lnSpc>
                <a:spcPct val="120000"/>
              </a:lnSpc>
              <a:buFontTx/>
              <a:buNone/>
            </a:pP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如：</a:t>
            </a:r>
            <a:r>
              <a:rPr lang="en-US" altLang="zh-CN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TH0=0x01;  </a:t>
            </a:r>
            <a:r>
              <a:rPr lang="en-US" altLang="zh-CN" sz="22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 </a:t>
            </a:r>
            <a:r>
              <a:rPr lang="zh-CN" altLang="en-US" sz="22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2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TH0</a:t>
            </a:r>
            <a:r>
              <a:rPr lang="zh-CN" altLang="en-US" sz="22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zh-CN" altLang="en-US" sz="2200" dirty="0" smtClean="0">
                <a:solidFill>
                  <a:srgbClr val="00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</a:t>
            </a:r>
            <a:r>
              <a:rPr lang="en-US" altLang="zh-CN" sz="2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TL0=0x20;</a:t>
            </a:r>
            <a:r>
              <a:rPr lang="en-US" altLang="zh-CN" sz="2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2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2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TL0</a:t>
            </a:r>
            <a:r>
              <a:rPr lang="zh-CN" altLang="en-US" sz="22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    </a:t>
            </a:r>
            <a:endParaRPr lang="zh-CN" altLang="en-US" sz="22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728460" y="2250087"/>
            <a:ext cx="3600449" cy="360362"/>
            <a:chOff x="3629366" y="3427039"/>
            <a:chExt cx="3600449" cy="360362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3629366" y="3427039"/>
              <a:ext cx="1798637" cy="360362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 dirty="0"/>
                <a:t>TH0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5428003" y="3427039"/>
              <a:ext cx="1801812" cy="360362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TL0</a:t>
              </a:r>
            </a:p>
          </p:txBody>
        </p:sp>
      </p:grp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407539" y="4766376"/>
            <a:ext cx="8418961" cy="1320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just" defTabSz="914400" rtl="0" eaLnBrk="1" fontAlgn="base" latinLnBrk="0" hangingPunct="1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）并行端口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P0-P3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en-US" altLang="zh-CN" sz="2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SFR</a:t>
            </a:r>
            <a:r>
              <a:rPr kumimoji="0" lang="zh-CN" altLang="en-US" sz="2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kumimoji="0" lang="en-US" altLang="zh-CN" sz="2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P0-P3</a:t>
            </a:r>
            <a:r>
              <a:rPr kumimoji="0" lang="zh-CN" altLang="en-US" sz="2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实际上就是</a:t>
            </a:r>
            <a:r>
              <a:rPr kumimoji="0" lang="en-US" altLang="zh-CN" sz="2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kumimoji="0" lang="zh-CN" altLang="en-US" sz="2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端口的数据锁存器。</a:t>
            </a:r>
            <a:r>
              <a:rPr kumimoji="0" lang="en-US" altLang="zh-CN" sz="2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P0-P3RAM</a:t>
            </a:r>
            <a:r>
              <a:rPr kumimoji="0" lang="zh-CN" altLang="en-US" sz="2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kumimoji="0" lang="en-US" altLang="zh-CN" sz="2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80H</a:t>
            </a:r>
            <a:r>
              <a:rPr kumimoji="0" lang="zh-CN" altLang="en-US" sz="2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90H</a:t>
            </a:r>
            <a:r>
              <a:rPr kumimoji="0" lang="zh-CN" altLang="en-US" sz="2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A0H</a:t>
            </a:r>
            <a:r>
              <a:rPr kumimoji="0" lang="zh-CN" altLang="en-US" sz="2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B0H</a:t>
            </a:r>
            <a:r>
              <a:rPr kumimoji="0" lang="zh-CN" altLang="en-US" sz="2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。在</a:t>
            </a:r>
            <a:r>
              <a:rPr kumimoji="0" lang="en-US" altLang="zh-CN" sz="2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kumimoji="0" lang="zh-CN" altLang="en-US" sz="2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单片机中的输入、输出操作，实际上跟个普通的</a:t>
            </a:r>
            <a:r>
              <a:rPr kumimoji="0" lang="en-US" altLang="zh-CN" sz="2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kumimoji="0" lang="zh-CN" altLang="en-US" sz="2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单元操作一样。</a:t>
            </a:r>
            <a:r>
              <a:rPr kumimoji="0" lang="zh-CN" altLang="en-US" sz="22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kumimoji="0" lang="zh-CN" altLang="en-US" sz="220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48485" y="6087330"/>
            <a:ext cx="21702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sfr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P1=0x90;</a:t>
            </a:r>
          </a:p>
          <a:p>
            <a:r>
              <a:rPr lang="en-US" altLang="zh-CN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000" dirty="0" err="1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bit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P1_7=P1^7;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058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2.2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和数据存储器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31800" y="873125"/>
            <a:ext cx="8243888" cy="158131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）串行数据缓冲器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SBUF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专门用来存放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串行口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发送或接收的数据，实际上它是两个独立的寄存器。在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SFR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地址是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99H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，根据指令“发送”或“接收”两种不同的操作，硬件会自动的区分，将数据送入对应的缓冲单元。</a:t>
            </a: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1052690" y="5556713"/>
            <a:ext cx="7131050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4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有关</a:t>
            </a:r>
            <a:r>
              <a:rPr lang="en-US" altLang="zh-CN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SFR</a:t>
            </a:r>
            <a:r>
              <a:rPr lang="zh-CN" altLang="en-US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中其它寄存器的说明将相关的章节中作介绍。</a:t>
            </a:r>
          </a:p>
        </p:txBody>
      </p: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1911780" y="2907150"/>
            <a:ext cx="4258445" cy="2171700"/>
            <a:chOff x="2073" y="2515"/>
            <a:chExt cx="2667" cy="1391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754" y="2857"/>
              <a:ext cx="1014" cy="231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000"/>
                <a:t>发送</a:t>
              </a:r>
              <a:r>
                <a:rPr lang="en-US" altLang="zh-CN" sz="2000"/>
                <a:t>SBUF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2743" y="3324"/>
              <a:ext cx="1025" cy="231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000"/>
                <a:t>接收</a:t>
              </a:r>
              <a:r>
                <a:rPr lang="en-US" altLang="zh-CN" sz="2000"/>
                <a:t>SBUF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2073" y="2515"/>
              <a:ext cx="1892" cy="13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2198" y="2586"/>
              <a:ext cx="268" cy="1249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000"/>
                <a:t>内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000"/>
                <a:t>部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000"/>
                <a:t>数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000"/>
                <a:t>据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000"/>
                <a:t>总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000"/>
                <a:t>线</a:t>
              </a:r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>
              <a:off x="2470" y="3440"/>
              <a:ext cx="262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med"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V="1">
              <a:off x="3763" y="2964"/>
              <a:ext cx="977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4239" y="2738"/>
              <a:ext cx="470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000"/>
                <a:t>TXD</a:t>
              </a: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4217" y="3214"/>
              <a:ext cx="470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000"/>
                <a:t>RXD</a:t>
              </a:r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 flipH="1">
              <a:off x="2470" y="2988"/>
              <a:ext cx="262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med"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 flipH="1" flipV="1">
              <a:off x="3763" y="3441"/>
              <a:ext cx="977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6266540" y="2997205"/>
            <a:ext cx="682372" cy="195000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dirty="0" smtClean="0"/>
              <a:t>外</a:t>
            </a:r>
            <a:endParaRPr lang="en-US" altLang="zh-CN" sz="2000" dirty="0" smtClean="0"/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dirty="0" smtClean="0"/>
              <a:t>部</a:t>
            </a:r>
            <a:endParaRPr lang="en-US" altLang="zh-CN" sz="2000" dirty="0" smtClean="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000" dirty="0" smtClean="0"/>
              <a:t>RAM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8864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943275" y="905364"/>
            <a:ext cx="7175406" cy="40949"/>
            <a:chOff x="952901" y="777198"/>
            <a:chExt cx="7175406" cy="40949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矩形 18"/>
          <p:cNvSpPr/>
          <p:nvPr/>
        </p:nvSpPr>
        <p:spPr>
          <a:xfrm>
            <a:off x="1613068" y="197478"/>
            <a:ext cx="61125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章 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AT89S51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单片机内部结构   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五边形 33"/>
          <p:cNvSpPr/>
          <p:nvPr/>
        </p:nvSpPr>
        <p:spPr bwMode="auto">
          <a:xfrm>
            <a:off x="1607449" y="1140581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2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2" action="ppaction://hlinksldjump"/>
              </a:rPr>
              <a:t>.1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35" name="AutoShape 15"/>
          <p:cNvSpPr>
            <a:spLocks noChangeArrowheads="1"/>
          </p:cNvSpPr>
          <p:nvPr/>
        </p:nvSpPr>
        <p:spPr bwMode="auto">
          <a:xfrm>
            <a:off x="2637803" y="1126296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内部</a:t>
            </a: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结构及引脚</a:t>
            </a: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五边形 35"/>
          <p:cNvSpPr/>
          <p:nvPr/>
        </p:nvSpPr>
        <p:spPr bwMode="auto">
          <a:xfrm>
            <a:off x="1593084" y="1871340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3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3" action="ppaction://hlinksldjump"/>
              </a:rPr>
              <a:t>.2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37" name="AutoShape 15"/>
          <p:cNvSpPr>
            <a:spLocks noChangeArrowheads="1"/>
          </p:cNvSpPr>
          <p:nvPr/>
        </p:nvSpPr>
        <p:spPr bwMode="auto">
          <a:xfrm>
            <a:off x="2637084" y="1894386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程序和数据存储器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五边形 37"/>
          <p:cNvSpPr/>
          <p:nvPr/>
        </p:nvSpPr>
        <p:spPr bwMode="auto">
          <a:xfrm>
            <a:off x="1593084" y="2677828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4" action="ppaction://hlinksldjump"/>
              </a:rPr>
              <a:t>2.3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39" name="AutoShape 15"/>
          <p:cNvSpPr>
            <a:spLocks noChangeArrowheads="1"/>
          </p:cNvSpPr>
          <p:nvPr/>
        </p:nvSpPr>
        <p:spPr bwMode="auto">
          <a:xfrm>
            <a:off x="2637084" y="2663543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zh-CN" altLang="en-US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并行</a:t>
            </a: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I/O</a:t>
            </a:r>
            <a:r>
              <a:rPr lang="zh-CN" altLang="en-US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口</a:t>
            </a:r>
          </a:p>
        </p:txBody>
      </p:sp>
      <p:sp>
        <p:nvSpPr>
          <p:cNvPr id="40" name="五边形 39"/>
          <p:cNvSpPr/>
          <p:nvPr/>
        </p:nvSpPr>
        <p:spPr bwMode="auto">
          <a:xfrm>
            <a:off x="1593084" y="3459086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5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5" action="ppaction://hlinksldjump"/>
              </a:rPr>
              <a:t>.4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2637084" y="3444801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、时钟电路与时序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五边形 41"/>
          <p:cNvSpPr/>
          <p:nvPr/>
        </p:nvSpPr>
        <p:spPr bwMode="auto">
          <a:xfrm>
            <a:off x="1605784" y="4241338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6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6" action="ppaction://hlinksldjump"/>
              </a:rPr>
              <a:t>.5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43" name="AutoShape 15"/>
          <p:cNvSpPr>
            <a:spLocks noChangeArrowheads="1"/>
          </p:cNvSpPr>
          <p:nvPr/>
        </p:nvSpPr>
        <p:spPr bwMode="auto">
          <a:xfrm>
            <a:off x="2649784" y="4227053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复位操作和复位电路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五边形 43"/>
          <p:cNvSpPr/>
          <p:nvPr/>
        </p:nvSpPr>
        <p:spPr bwMode="auto">
          <a:xfrm>
            <a:off x="1605784" y="5010874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7" action="ppaction://hlinksldjump"/>
              </a:rPr>
              <a:t>2.6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45" name="AutoShape 15"/>
          <p:cNvSpPr>
            <a:spLocks noChangeArrowheads="1"/>
          </p:cNvSpPr>
          <p:nvPr/>
        </p:nvSpPr>
        <p:spPr bwMode="auto">
          <a:xfrm>
            <a:off x="2649784" y="4996589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低功耗节电模式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五边形 45"/>
          <p:cNvSpPr/>
          <p:nvPr/>
        </p:nvSpPr>
        <p:spPr bwMode="auto">
          <a:xfrm>
            <a:off x="1604278" y="5778906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8" action="ppaction://hlinksldjump"/>
              </a:rPr>
              <a:t>2.7</a:t>
            </a:r>
            <a:endParaRPr lang="zh-CN" altLang="en-US" sz="3200" b="1" kern="0" dirty="0"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47" name="AutoShape 15"/>
          <p:cNvSpPr>
            <a:spLocks noChangeArrowheads="1"/>
          </p:cNvSpPr>
          <p:nvPr/>
        </p:nvSpPr>
        <p:spPr bwMode="auto">
          <a:xfrm>
            <a:off x="2648278" y="5764621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看门狗定时器的使用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766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3"/>
          <p:cNvSpPr>
            <a:spLocks noChangeArrowheads="1"/>
          </p:cNvSpPr>
          <p:nvPr/>
        </p:nvSpPr>
        <p:spPr bwMode="auto">
          <a:xfrm>
            <a:off x="993775" y="1717675"/>
            <a:ext cx="1363663" cy="98901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000"/>
              <a:t>CPU</a:t>
            </a:r>
          </a:p>
        </p:txBody>
      </p:sp>
      <p:sp>
        <p:nvSpPr>
          <p:cNvPr id="110595" name="Rectangle 4"/>
          <p:cNvSpPr>
            <a:spLocks noChangeArrowheads="1"/>
          </p:cNvSpPr>
          <p:nvPr/>
        </p:nvSpPr>
        <p:spPr bwMode="auto">
          <a:xfrm>
            <a:off x="3841750" y="1690688"/>
            <a:ext cx="1423988" cy="10191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/>
              <a:t>输入输出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/>
              <a:t>端口</a:t>
            </a:r>
          </a:p>
        </p:txBody>
      </p:sp>
      <p:sp>
        <p:nvSpPr>
          <p:cNvPr id="110596" name="Rectangle 5"/>
          <p:cNvSpPr>
            <a:spLocks noChangeArrowheads="1"/>
          </p:cNvSpPr>
          <p:nvPr/>
        </p:nvSpPr>
        <p:spPr bwMode="auto">
          <a:xfrm>
            <a:off x="6403975" y="1674813"/>
            <a:ext cx="1646238" cy="1049337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/>
              <a:t>外部设备</a:t>
            </a:r>
          </a:p>
        </p:txBody>
      </p:sp>
      <p:sp>
        <p:nvSpPr>
          <p:cNvPr id="110597" name="AutoShape 6"/>
          <p:cNvSpPr>
            <a:spLocks noChangeArrowheads="1"/>
          </p:cNvSpPr>
          <p:nvPr/>
        </p:nvSpPr>
        <p:spPr bwMode="auto">
          <a:xfrm>
            <a:off x="2389188" y="1912938"/>
            <a:ext cx="1454150" cy="614362"/>
          </a:xfrm>
          <a:prstGeom prst="leftRightArrow">
            <a:avLst>
              <a:gd name="adj1" fmla="val 50000"/>
              <a:gd name="adj2" fmla="val 4733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10800" rIns="0" bIns="108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ea typeface="黑体" panose="02010609060101010101" pitchFamily="49" charset="-122"/>
              </a:rPr>
              <a:t>内总线</a:t>
            </a:r>
          </a:p>
        </p:txBody>
      </p:sp>
      <p:sp>
        <p:nvSpPr>
          <p:cNvPr id="1164295" name="Text Box 7"/>
          <p:cNvSpPr txBox="1">
            <a:spLocks noChangeArrowheads="1"/>
          </p:cNvSpPr>
          <p:nvPr/>
        </p:nvSpPr>
        <p:spPr bwMode="auto">
          <a:xfrm>
            <a:off x="782638" y="4193786"/>
            <a:ext cx="78517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端口成为</a:t>
            </a:r>
            <a:r>
              <a:rPr lang="en-US" altLang="zh-CN" sz="2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与外部设备进行数据交换的桥梁</a:t>
            </a:r>
          </a:p>
        </p:txBody>
      </p:sp>
      <p:sp>
        <p:nvSpPr>
          <p:cNvPr id="110599" name="Rectangle 8"/>
          <p:cNvSpPr>
            <a:spLocks noChangeArrowheads="1"/>
          </p:cNvSpPr>
          <p:nvPr/>
        </p:nvSpPr>
        <p:spPr bwMode="auto">
          <a:xfrm>
            <a:off x="782638" y="1579563"/>
            <a:ext cx="4616450" cy="178911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000" dirty="0" smtClean="0"/>
              <a:t>AT89S51</a:t>
            </a:r>
            <a:endParaRPr lang="en-US" altLang="zh-CN" sz="2000" dirty="0"/>
          </a:p>
        </p:txBody>
      </p:sp>
      <p:sp>
        <p:nvSpPr>
          <p:cNvPr id="110600" name="AutoShape 9"/>
          <p:cNvSpPr>
            <a:spLocks noChangeArrowheads="1"/>
          </p:cNvSpPr>
          <p:nvPr/>
        </p:nvSpPr>
        <p:spPr bwMode="auto">
          <a:xfrm>
            <a:off x="5267325" y="1989138"/>
            <a:ext cx="1123950" cy="449262"/>
          </a:xfrm>
          <a:prstGeom prst="leftRightArrow">
            <a:avLst>
              <a:gd name="adj1" fmla="val 50000"/>
              <a:gd name="adj2" fmla="val 5003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None/>
            </a:pPr>
            <a:endParaRPr lang="zh-CN" altLang="en-US" sz="2400"/>
          </a:p>
        </p:txBody>
      </p:sp>
      <p:grpSp>
        <p:nvGrpSpPr>
          <p:cNvPr id="11" name="组合 10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" name="矩形 13"/>
          <p:cNvSpPr/>
          <p:nvPr/>
        </p:nvSpPr>
        <p:spPr>
          <a:xfrm>
            <a:off x="3110330" y="-32810"/>
            <a:ext cx="28367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并行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71886" y="5507847"/>
            <a:ext cx="7450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kern="0" dirty="0" smtClean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Times New Roman" panose="02020603050405020304" pitchFamily="18" charset="0"/>
              </a:rPr>
              <a:t>嵌入式单片机的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Times New Roman" panose="02020603050405020304" pitchFamily="18" charset="0"/>
              </a:rPr>
              <a:t>I/O</a:t>
            </a:r>
            <a:r>
              <a:rPr lang="zh-CN" altLang="en-US" sz="3200" b="1" kern="0" dirty="0" smtClean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Times New Roman" panose="02020603050405020304" pitchFamily="18" charset="0"/>
              </a:rPr>
              <a:t>口是如何工作的？</a:t>
            </a:r>
            <a:endParaRPr lang="zh-CN" altLang="en-US" sz="3200" dirty="0">
              <a:solidFill>
                <a:srgbClr val="C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8" y="5053572"/>
            <a:ext cx="1060667" cy="1060667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871886" y="5120054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0" dirty="0" smtClean="0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  <a:cs typeface="Times New Roman" panose="02020603050405020304" pitchFamily="18" charset="0"/>
              </a:rPr>
              <a:t>思考：</a:t>
            </a:r>
            <a:endParaRPr lang="zh-CN" alt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51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ext Box 2"/>
          <p:cNvSpPr txBox="1">
            <a:spLocks noChangeArrowheads="1"/>
          </p:cNvSpPr>
          <p:nvPr/>
        </p:nvSpPr>
        <p:spPr bwMode="auto">
          <a:xfrm>
            <a:off x="1209975" y="1301065"/>
            <a:ext cx="21828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2.3.1 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</a:p>
        </p:txBody>
      </p:sp>
      <p:sp>
        <p:nvSpPr>
          <p:cNvPr id="111619" name="Text Box 3"/>
          <p:cNvSpPr txBox="1">
            <a:spLocks noChangeArrowheads="1"/>
          </p:cNvSpPr>
          <p:nvPr/>
        </p:nvSpPr>
        <p:spPr bwMode="auto">
          <a:xfrm>
            <a:off x="1241725" y="1967815"/>
            <a:ext cx="19827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2.3.2 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</a:p>
        </p:txBody>
      </p:sp>
      <p:sp>
        <p:nvSpPr>
          <p:cNvPr id="111620" name="Text Box 4"/>
          <p:cNvSpPr txBox="1">
            <a:spLocks noChangeArrowheads="1"/>
          </p:cNvSpPr>
          <p:nvPr/>
        </p:nvSpPr>
        <p:spPr bwMode="auto">
          <a:xfrm>
            <a:off x="1232200" y="2658378"/>
            <a:ext cx="22844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2.3.3 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</a:p>
        </p:txBody>
      </p:sp>
      <p:sp>
        <p:nvSpPr>
          <p:cNvPr id="111621" name="Text Box 5"/>
          <p:cNvSpPr txBox="1">
            <a:spLocks noChangeArrowheads="1"/>
          </p:cNvSpPr>
          <p:nvPr/>
        </p:nvSpPr>
        <p:spPr bwMode="auto">
          <a:xfrm>
            <a:off x="1252837" y="3317190"/>
            <a:ext cx="2425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2.3.4 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</a:p>
        </p:txBody>
      </p:sp>
      <p:sp>
        <p:nvSpPr>
          <p:cNvPr id="111622" name="Rectangle 6"/>
          <p:cNvSpPr>
            <a:spLocks noChangeArrowheads="1"/>
          </p:cNvSpPr>
          <p:nvPr/>
        </p:nvSpPr>
        <p:spPr bwMode="auto">
          <a:xfrm>
            <a:off x="1259487" y="4015690"/>
            <a:ext cx="7375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2.3.5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并行端口在使用时应注意的几个问题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3110330" y="-32810"/>
            <a:ext cx="28367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并行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53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534" y="1453921"/>
            <a:ext cx="8848301" cy="4403725"/>
          </a:xfrm>
        </p:spPr>
        <p:txBody>
          <a:bodyPr>
            <a:noAutofit/>
          </a:bodyPr>
          <a:lstStyle/>
          <a:p>
            <a:pPr marL="609600" indent="-609600" eaLnBrk="1" hangingPunct="1">
              <a:buFontTx/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【P0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】: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3110330" y="-32810"/>
            <a:ext cx="28367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并行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4833" y="1900312"/>
            <a:ext cx="8469101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P0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口字节地址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80H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，位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0H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87H,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功能口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数据复用口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和“通用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口”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）当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口用作</a:t>
            </a:r>
            <a:r>
              <a:rPr lang="zh-CN" altLang="en-US" sz="2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r>
              <a:rPr lang="en-US" altLang="zh-CN" sz="2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数据复用口时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为一个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真正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的双向口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，用作外扩设备时，输出低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位地址和输出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位数据。 </a:t>
            </a:r>
          </a:p>
          <a:p>
            <a:pPr fontAlgn="b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）当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口用作</a:t>
            </a:r>
            <a:r>
              <a:rPr lang="zh-CN" altLang="en-US" sz="2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</a:t>
            </a:r>
            <a:r>
              <a:rPr lang="en-US" altLang="zh-CN" sz="2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，端口不存在高阻抗（悬浮）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状态，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输出需要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在片外接上拉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电阻；输入应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首先向锁存器写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，因此为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一个准双向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口。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口由原来的输出状态转变为输入状态时，应首先置锁存器为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，方可执行输入操作。</a:t>
            </a:r>
          </a:p>
          <a:p>
            <a:pPr fontAlgn="b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注意，如果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口已作为地址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数据复用口，就不能再作为通用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口使用。</a:t>
            </a:r>
          </a:p>
        </p:txBody>
      </p:sp>
      <p:sp>
        <p:nvSpPr>
          <p:cNvPr id="9" name="Rectangle 44"/>
          <p:cNvSpPr>
            <a:spLocks noChangeArrowheads="1"/>
          </p:cNvSpPr>
          <p:nvPr/>
        </p:nvSpPr>
        <p:spPr bwMode="auto">
          <a:xfrm>
            <a:off x="295699" y="868582"/>
            <a:ext cx="79930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lang="en-US" altLang="zh-CN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2.3.1  P0</a:t>
            </a:r>
            <a:r>
              <a:rPr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47040" y="1039455"/>
            <a:ext cx="2097342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动画版讲解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250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3110330" y="-32810"/>
            <a:ext cx="28367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并行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50586" y="1443613"/>
            <a:ext cx="8928744" cy="4423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的位电路结构包括：</a:t>
            </a:r>
          </a:p>
          <a:p>
            <a:pPr marL="0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(1)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一个数据输出锁存器，用于数据位的锁存</a:t>
            </a:r>
          </a:p>
          <a:p>
            <a:pPr marL="0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(2)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两个三态的数据输入缓冲器。</a:t>
            </a:r>
          </a:p>
          <a:p>
            <a:pPr marL="0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(3)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一个多路转接开关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MUX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控制信号</a:t>
            </a: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口 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可作通用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口，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控制信号</a:t>
            </a: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设置为总线接口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方式（地址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数据线口）。</a:t>
            </a:r>
          </a:p>
          <a:p>
            <a:pPr marL="0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(4)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数据输出的驱动和控制电路，由两只场效应管（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FET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组成，</a:t>
            </a: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上部的场效应管导通时起到上拉电阻的作用。</a:t>
            </a:r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44"/>
          <p:cNvSpPr>
            <a:spLocks noChangeArrowheads="1"/>
          </p:cNvSpPr>
          <p:nvPr/>
        </p:nvSpPr>
        <p:spPr bwMode="auto">
          <a:xfrm>
            <a:off x="295699" y="868582"/>
            <a:ext cx="79930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lang="en-US" altLang="zh-CN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2.3.1  P0</a:t>
            </a:r>
            <a:r>
              <a:rPr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4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446" name="Rectangle 62"/>
          <p:cNvSpPr>
            <a:spLocks noChangeArrowheads="1"/>
          </p:cNvSpPr>
          <p:nvPr/>
        </p:nvSpPr>
        <p:spPr bwMode="auto">
          <a:xfrm>
            <a:off x="295275" y="4797425"/>
            <a:ext cx="3686175" cy="172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 sz="2000" b="0"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  <a:cs typeface="Arial Unicode MS" pitchFamily="34" charset="-122"/>
            </a:endParaRPr>
          </a:p>
        </p:txBody>
      </p:sp>
      <p:sp>
        <p:nvSpPr>
          <p:cNvPr id="1168454" name="Rectangle 70"/>
          <p:cNvSpPr>
            <a:spLocks noChangeArrowheads="1"/>
          </p:cNvSpPr>
          <p:nvPr/>
        </p:nvSpPr>
        <p:spPr bwMode="auto">
          <a:xfrm>
            <a:off x="349786" y="860427"/>
            <a:ext cx="510945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）用作通用准双向端口</a:t>
            </a:r>
            <a:endParaRPr lang="zh-CN" altLang="en-US" sz="2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90" name="直接连接符 89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2" name="矩形 91"/>
          <p:cNvSpPr/>
          <p:nvPr/>
        </p:nvSpPr>
        <p:spPr>
          <a:xfrm>
            <a:off x="3110330" y="-32810"/>
            <a:ext cx="28367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并行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6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45" y="1838884"/>
            <a:ext cx="8886866" cy="4479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563884" y="1263228"/>
            <a:ext cx="3716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做通用端口输出口时：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17671" y="126322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>
                <a:hlinkClick r:id="rId4" action="ppaction://hlinksldjump"/>
              </a:rPr>
              <a:t>动态图</a:t>
            </a:r>
            <a:endParaRPr lang="zh-CN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1550763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5760" y="891540"/>
            <a:ext cx="795046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复习知识：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矩形 5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2.1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内部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结构及引脚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77480" y="913239"/>
            <a:ext cx="6777817" cy="56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457200">
              <a:lnSpc>
                <a:spcPct val="110000"/>
              </a:lnSpc>
            </a:pP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二进制（</a:t>
            </a: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B, 0b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）、十六进制（</a:t>
            </a: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H, 0x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316" y="2590152"/>
            <a:ext cx="53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二进制转化为十进制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43275" y="1585056"/>
            <a:ext cx="8094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二进制：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十六进制：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AutoShape 175"/>
          <p:cNvSpPr>
            <a:spLocks/>
          </p:cNvSpPr>
          <p:nvPr/>
        </p:nvSpPr>
        <p:spPr bwMode="auto">
          <a:xfrm>
            <a:off x="762306" y="1700750"/>
            <a:ext cx="188688" cy="599607"/>
          </a:xfrm>
          <a:prstGeom prst="leftBrace">
            <a:avLst>
              <a:gd name="adj1" fmla="val 39375"/>
              <a:gd name="adj2" fmla="val 50000"/>
            </a:avLst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029977"/>
              </p:ext>
            </p:extLst>
          </p:nvPr>
        </p:nvGraphicFramePr>
        <p:xfrm>
          <a:off x="2529537" y="3250988"/>
          <a:ext cx="3808400" cy="4598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76050"/>
                <a:gridCol w="476050"/>
                <a:gridCol w="476050"/>
                <a:gridCol w="476050"/>
                <a:gridCol w="476050"/>
                <a:gridCol w="476050"/>
                <a:gridCol w="476050"/>
                <a:gridCol w="476050"/>
              </a:tblGrid>
              <a:tr h="459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2600971" y="3702086"/>
            <a:ext cx="372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7       6       5       4       3       2       1      0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40632" y="4337850"/>
                <a:ext cx="8903368" cy="16331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×2</m:t>
                          </m:r>
                        </m:e>
                        <m:sup>
                          <m:r>
                            <a:rPr lang="zh-CN" altLang="en-US" sz="220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20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zh-CN" altLang="en-US" sz="220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×2</m:t>
                          </m:r>
                        </m:e>
                        <m:sup>
                          <m:r>
                            <a:rPr lang="zh-CN" altLang="en-US" sz="220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20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zh-CN" altLang="en-US" sz="220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×2</m:t>
                          </m:r>
                        </m:e>
                        <m:sup>
                          <m:r>
                            <a:rPr lang="zh-CN" altLang="en-US" sz="220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20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zh-CN" altLang="en-US" sz="220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×2</m:t>
                          </m:r>
                        </m:e>
                        <m:sup>
                          <m:r>
                            <a:rPr lang="zh-CN" altLang="en-US" sz="220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20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zh-CN" altLang="en-US" sz="220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altLang="zh-CN" sz="2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zh-CN" altLang="en-US" sz="2200" b="1" i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  <m:r>
                        <a:rPr lang="zh-CN" altLang="en-US" sz="2200" b="1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200" b="1" i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2200" b="1" i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zh-CN" altLang="en-US" sz="2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2" y="4337850"/>
                <a:ext cx="8903368" cy="163313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1977480" y="5154752"/>
            <a:ext cx="5812810" cy="10826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注意：从 </a:t>
            </a:r>
            <a:r>
              <a:rPr lang="en-US" altLang="zh-CN" sz="28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0~255 </a:t>
            </a:r>
            <a:r>
              <a:rPr lang="zh-CN" altLang="en-US" sz="28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256</a:t>
            </a:r>
            <a:r>
              <a:rPr lang="zh-CN" altLang="en-US" sz="28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个数！！！</a:t>
            </a:r>
            <a:endParaRPr lang="en-US" altLang="zh-CN" sz="28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八位二进制最大能表示</a:t>
            </a:r>
            <a:r>
              <a:rPr lang="en-US" altLang="zh-CN" sz="28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256</a:t>
            </a:r>
            <a:r>
              <a:rPr lang="zh-CN" altLang="en-US" sz="28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个数。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67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446" name="Rectangle 62"/>
          <p:cNvSpPr>
            <a:spLocks noChangeArrowheads="1"/>
          </p:cNvSpPr>
          <p:nvPr/>
        </p:nvSpPr>
        <p:spPr bwMode="auto">
          <a:xfrm>
            <a:off x="295275" y="4797425"/>
            <a:ext cx="3686175" cy="172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 sz="2000" b="0"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  <a:cs typeface="Arial Unicode MS" pitchFamily="34" charset="-122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90" name="直接连接符 89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2" name="矩形 91"/>
          <p:cNvSpPr/>
          <p:nvPr/>
        </p:nvSpPr>
        <p:spPr>
          <a:xfrm>
            <a:off x="3110330" y="-32810"/>
            <a:ext cx="28367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并行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8329" y="784467"/>
            <a:ext cx="34083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做通用端口输入时：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5275" y="1301065"/>
            <a:ext cx="8292585" cy="2382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1" algn="just" fontAlgn="b">
              <a:spcAft>
                <a:spcPct val="0"/>
              </a:spcAft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“读引脚”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“读锁存器”两种方式：</a:t>
            </a:r>
            <a:endParaRPr lang="zh-CN" altLang="en-US" sz="24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fontAlgn="b">
              <a:spcAft>
                <a:spcPct val="0"/>
              </a:spcAft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kern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“读引脚”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：首先要求内部总线为“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”，使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V2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截止。下方三态缓冲器打开，引脚上的状态经缓冲器读入内部总线。</a:t>
            </a:r>
          </a:p>
          <a:p>
            <a:pPr lvl="0" algn="just" fontAlgn="b">
              <a:spcAft>
                <a:spcPct val="0"/>
              </a:spcAft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kern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“读锁存器”：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控制信号打开上面的三态缓冲器把锁存器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端的状态读入内部总线。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作输入口应用，如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图所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示。</a:t>
            </a:r>
            <a:endParaRPr lang="en-US" altLang="zh-CN" sz="24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6120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zh-CN" altLang="en-US" sz="24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39" y="3226649"/>
            <a:ext cx="8115092" cy="314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25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494" name="Rectangle 62"/>
          <p:cNvSpPr>
            <a:spLocks noChangeArrowheads="1"/>
          </p:cNvSpPr>
          <p:nvPr/>
        </p:nvSpPr>
        <p:spPr bwMode="auto">
          <a:xfrm>
            <a:off x="465428" y="5027872"/>
            <a:ext cx="8194675" cy="1504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 sz="2000" b="0"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  <a:cs typeface="Arial Unicode MS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69" name="直接连接符 68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1" name="矩形 70"/>
          <p:cNvSpPr/>
          <p:nvPr/>
        </p:nvSpPr>
        <p:spPr>
          <a:xfrm>
            <a:off x="3110330" y="-32810"/>
            <a:ext cx="28367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并行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Rectangle 70"/>
          <p:cNvSpPr>
            <a:spLocks noChangeArrowheads="1"/>
          </p:cNvSpPr>
          <p:nvPr/>
        </p:nvSpPr>
        <p:spPr bwMode="auto">
          <a:xfrm>
            <a:off x="349787" y="706457"/>
            <a:ext cx="483022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）用作地址</a:t>
            </a:r>
            <a:r>
              <a:rPr lang="en-US" altLang="zh-CN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数据端口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</a:p>
        </p:txBody>
      </p:sp>
      <p:sp>
        <p:nvSpPr>
          <p:cNvPr id="73" name="内容占位符 2"/>
          <p:cNvSpPr txBox="1">
            <a:spLocks/>
          </p:cNvSpPr>
          <p:nvPr/>
        </p:nvSpPr>
        <p:spPr bwMode="auto">
          <a:xfrm>
            <a:off x="177955" y="1129138"/>
            <a:ext cx="8928744" cy="2030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just" defTabSz="914400" rtl="0" eaLnBrk="1" fontAlgn="b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作为复合总线输出时</a:t>
            </a:r>
            <a:r>
              <a:rPr lang="zh-CN" altLang="en-US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0" kern="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b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CPU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发出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控制信号为“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，打开与门，使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MUX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打向上边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，内部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数据线与场效应管连接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。此时上下两个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FET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处于反相，形成推拉式电路结构，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提高负载能力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输出为“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时工作情况如左下图，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输出为“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时工作情况如右下图。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87" y="3259255"/>
            <a:ext cx="4143375" cy="318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319" y="3259255"/>
            <a:ext cx="4219575" cy="318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83032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494" name="Rectangle 62"/>
          <p:cNvSpPr>
            <a:spLocks noChangeArrowheads="1"/>
          </p:cNvSpPr>
          <p:nvPr/>
        </p:nvSpPr>
        <p:spPr bwMode="auto">
          <a:xfrm>
            <a:off x="465428" y="5027872"/>
            <a:ext cx="8194675" cy="1504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 sz="2000" b="0"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  <a:cs typeface="Arial Unicode MS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69" name="直接连接符 68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1" name="矩形 70"/>
          <p:cNvSpPr/>
          <p:nvPr/>
        </p:nvSpPr>
        <p:spPr>
          <a:xfrm>
            <a:off x="3110330" y="-32810"/>
            <a:ext cx="28367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并行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内容占位符 2"/>
          <p:cNvSpPr txBox="1">
            <a:spLocks/>
          </p:cNvSpPr>
          <p:nvPr/>
        </p:nvSpPr>
        <p:spPr bwMode="auto">
          <a:xfrm>
            <a:off x="166947" y="910952"/>
            <a:ext cx="8928744" cy="2030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just" defTabSz="914400" rtl="0" eaLnBrk="1" fontAlgn="b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作为复合总线输</a:t>
            </a: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0" kern="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8" y="1431682"/>
            <a:ext cx="7941746" cy="491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897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95699" y="1890932"/>
            <a:ext cx="8848301" cy="169424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P1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口是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准双向单功能口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只作通用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口使用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字节地址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，位地址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90H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97H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内部上拉电阻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，没有高阻抗输入状态。作为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输出口时，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不需要外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接上拉电阻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读引脚输入时，必须先向锁存器写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，故为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准双向口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8" name="矩形 47"/>
          <p:cNvSpPr/>
          <p:nvPr/>
        </p:nvSpPr>
        <p:spPr>
          <a:xfrm>
            <a:off x="3110330" y="-32810"/>
            <a:ext cx="28367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并行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Rectangle 44"/>
          <p:cNvSpPr>
            <a:spLocks noChangeArrowheads="1"/>
          </p:cNvSpPr>
          <p:nvPr/>
        </p:nvSpPr>
        <p:spPr bwMode="auto">
          <a:xfrm>
            <a:off x="295699" y="868582"/>
            <a:ext cx="79930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lang="en-US" altLang="zh-CN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2.3.2  P1</a:t>
            </a:r>
            <a:r>
              <a:rPr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内容占位符 1"/>
          <p:cNvSpPr>
            <a:spLocks noGrp="1"/>
          </p:cNvSpPr>
          <p:nvPr>
            <p:ph idx="1"/>
          </p:nvPr>
        </p:nvSpPr>
        <p:spPr>
          <a:xfrm>
            <a:off x="144856" y="3720974"/>
            <a:ext cx="8999144" cy="289727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P1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口位电路结构由三部分组成：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）一个数据输出锁存器（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用于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输出数据位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的锁存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）两个三态的数据输入三态门缓冲器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BUF1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BUF2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分别用于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锁存器数据和引脚数据的输入缓冲。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）数据输出驱动电路，由一个场效应管（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）和一个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片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上拉电阻组成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5699" y="1393967"/>
            <a:ext cx="1858201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 defTabSz="685800">
              <a:lnSpc>
                <a:spcPct val="90000"/>
              </a:lnSpc>
              <a:spcBef>
                <a:spcPts val="750"/>
              </a:spcBef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763256" y="967313"/>
            <a:ext cx="2430129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继续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532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8" name="矩形 47"/>
          <p:cNvSpPr/>
          <p:nvPr/>
        </p:nvSpPr>
        <p:spPr>
          <a:xfrm>
            <a:off x="3110330" y="-32810"/>
            <a:ext cx="28367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并行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15256" y="3981598"/>
                <a:ext cx="8928744" cy="28764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000" dirty="0" smtClean="0">
                    <a:solidFill>
                      <a:srgbClr val="3333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P1</a:t>
                </a:r>
                <a:r>
                  <a:rPr lang="zh-CN" altLang="en-US" sz="2000" dirty="0">
                    <a:solidFill>
                      <a:srgbClr val="3333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口只能作为通用的</a:t>
                </a:r>
                <a:r>
                  <a:rPr lang="en-US" altLang="zh-CN" sz="2000" dirty="0">
                    <a:solidFill>
                      <a:srgbClr val="3333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I/O</a:t>
                </a:r>
                <a:r>
                  <a:rPr lang="zh-CN" altLang="en-US" sz="2000" dirty="0">
                    <a:solidFill>
                      <a:srgbClr val="3333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口</a:t>
                </a:r>
                <a:r>
                  <a:rPr lang="zh-CN" altLang="en-US" sz="2000" dirty="0" smtClean="0">
                    <a:solidFill>
                      <a:srgbClr val="3333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使用：</a:t>
                </a:r>
                <a:endParaRPr lang="zh-CN" altLang="en-US" sz="2000" dirty="0">
                  <a:solidFill>
                    <a:srgbClr val="3333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60000">
                  <a:buFont typeface="Wingdings" panose="05000000000000000000" pitchFamily="2" charset="2"/>
                  <a:buChar char="Ø"/>
                </a:pP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P1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口作为输出口时，若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CPU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Q=1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dirty="0" smtClean="0">
                            <a:latin typeface="Cambria Math"/>
                          </a:rPr>
                          <m:t>𝑸</m:t>
                        </m:r>
                      </m:e>
                    </m:acc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，场效应管截止，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P1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口引脚的输出为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；若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CPU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Q=0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/>
                          </a:rPr>
                          <m:t>𝑸</m:t>
                        </m:r>
                      </m:e>
                    </m:acc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=1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，场效应管导通，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P1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口引脚的输出为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pPr marL="360000">
                  <a:buFont typeface="Wingdings" panose="05000000000000000000" pitchFamily="2" charset="2"/>
                  <a:buChar char="Ø"/>
                </a:pP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P1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口作为输入口时，分为“读锁存器”和“读引脚”两种方式。“读锁存器”时，锁存器的输出端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的状态经输入缓冲器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BUF1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进入内部总线；</a:t>
                </a:r>
              </a:p>
              <a:p>
                <a:pPr marL="3600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“读引脚”时，先向锁存器写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，使场效应管截止，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P1.x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引脚上的电平经输入缓冲器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BUF2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进入内部总线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9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56" y="3981598"/>
                <a:ext cx="8928744" cy="2876402"/>
              </a:xfrm>
              <a:blipFill rotWithShape="0">
                <a:blip r:embed="rId2"/>
                <a:stretch>
                  <a:fillRect l="-683" t="-2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324" y="1053539"/>
            <a:ext cx="5478004" cy="28000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67649" y="321717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BUF2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521972" y="1301065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BUF1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229444" y="2268898"/>
            <a:ext cx="568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845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807" name="Rectangle 63"/>
          <p:cNvSpPr>
            <a:spLocks noChangeArrowheads="1"/>
          </p:cNvSpPr>
          <p:nvPr/>
        </p:nvSpPr>
        <p:spPr bwMode="auto">
          <a:xfrm>
            <a:off x="468313" y="1818699"/>
            <a:ext cx="8604250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P2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口字节地址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A0H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，位地址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A0H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A7H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准双向双功能</a:t>
            </a:r>
            <a:r>
              <a:rPr lang="zh-CN" altLang="en-US" sz="2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 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通用数据</a:t>
            </a:r>
            <a:r>
              <a:rPr lang="en-US" altLang="zh-CN" sz="2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端口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”和“</a:t>
            </a:r>
            <a:r>
              <a:rPr lang="zh-CN" altLang="en-US" sz="2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高八位地址总线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端口。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63" name="直接连接符 6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5" name="矩形 64"/>
          <p:cNvSpPr/>
          <p:nvPr/>
        </p:nvSpPr>
        <p:spPr>
          <a:xfrm>
            <a:off x="3110330" y="-32810"/>
            <a:ext cx="28367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并行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Rectangle 44"/>
          <p:cNvSpPr>
            <a:spLocks noChangeArrowheads="1"/>
          </p:cNvSpPr>
          <p:nvPr/>
        </p:nvSpPr>
        <p:spPr bwMode="auto">
          <a:xfrm>
            <a:off x="295699" y="868582"/>
            <a:ext cx="79930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lang="en-US" altLang="zh-CN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2.3.3  P2</a:t>
            </a:r>
            <a:r>
              <a:rPr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95699" y="1393967"/>
            <a:ext cx="216597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 defTabSz="685800">
              <a:lnSpc>
                <a:spcPct val="90000"/>
              </a:lnSpc>
              <a:spcBef>
                <a:spcPts val="750"/>
              </a:spcBef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口特点</a:t>
            </a:r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3" name="矩形 2"/>
          <p:cNvSpPr/>
          <p:nvPr/>
        </p:nvSpPr>
        <p:spPr>
          <a:xfrm>
            <a:off x="468313" y="3278161"/>
            <a:ext cx="84584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Aft>
                <a:spcPct val="0"/>
              </a:spcAft>
              <a:defRPr/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口位电路结构包括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lvl="0" fontAlgn="base">
              <a:spcAft>
                <a:spcPct val="0"/>
              </a:spcAft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（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）一个数据输出锁存器，用于输出数据位的锁存。</a:t>
            </a:r>
          </a:p>
          <a:p>
            <a:pPr lvl="0" fontAlgn="base">
              <a:spcAft>
                <a:spcPct val="0"/>
              </a:spcAft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（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）两个三态数据输入缓冲器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BUF1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BUF2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，分别用于锁存器数据和引脚数据的输入缓冲。</a:t>
            </a:r>
          </a:p>
          <a:p>
            <a:pPr lvl="0" fontAlgn="base">
              <a:spcAft>
                <a:spcPct val="0"/>
              </a:spcAft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（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）一个多路转接开关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MUX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，它的一个输入是锁存器的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端，另一个输入是内部地址的高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位。</a:t>
            </a:r>
          </a:p>
          <a:p>
            <a:pPr lvl="0" fontAlgn="base">
              <a:spcAft>
                <a:spcPct val="0"/>
              </a:spcAft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（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）输出驱动电路，由场效应管（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FET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）和内部上拉电阻组成。某一位的位电路结构如图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2-16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所示。 </a:t>
            </a:r>
          </a:p>
          <a:p>
            <a:pPr lvl="0" fontAlgn="base">
              <a:spcAft>
                <a:spcPct val="0"/>
              </a:spcAft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320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3110330" y="-32810"/>
            <a:ext cx="28367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并行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0774" y="885642"/>
            <a:ext cx="3504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2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口用作地址总线</a:t>
            </a:r>
          </a:p>
        </p:txBody>
      </p:sp>
      <p:sp>
        <p:nvSpPr>
          <p:cNvPr id="4" name="矩形 3"/>
          <p:cNvSpPr/>
          <p:nvPr/>
        </p:nvSpPr>
        <p:spPr>
          <a:xfrm>
            <a:off x="397364" y="1320160"/>
            <a:ext cx="8474042" cy="2270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内部控制信号作用下，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与“地址”接通。当“地址”线为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时，场效应管导通，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口引脚输出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；当“地址”线为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时，场效应管截止，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口引脚输出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。二种工作过程，如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图所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示。</a:t>
            </a:r>
          </a:p>
          <a:p>
            <a:pPr>
              <a:lnSpc>
                <a:spcPct val="12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806" y="3168714"/>
            <a:ext cx="4164600" cy="280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05" y="3168714"/>
            <a:ext cx="4328945" cy="2808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41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3110330" y="-32810"/>
            <a:ext cx="28367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并行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0" y="851827"/>
            <a:ext cx="8928744" cy="236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口用作通用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内部控制信号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的作用下，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MUX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与锁存器的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端接通。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kumimoji="0" lang="zh-CN" altLang="en-US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作为输出时：</a:t>
            </a:r>
            <a:endParaRPr kumimoji="0" lang="en-US" altLang="zh-CN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输出“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”，则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Q=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”，场效应管截止，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P2.x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引脚输出“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”，如左图所示。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输出“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”时，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Q=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”，场效应管导通，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P2.x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引脚输出“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”如右图所示。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231" y="3521793"/>
            <a:ext cx="3980507" cy="2689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30" y="3521793"/>
            <a:ext cx="4348287" cy="2653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424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3110330" y="-32810"/>
            <a:ext cx="28367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并行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 useBgFill="1">
        <p:nvSpPr>
          <p:cNvPr id="10" name="内容占位符 2"/>
          <p:cNvSpPr txBox="1">
            <a:spLocks/>
          </p:cNvSpPr>
          <p:nvPr/>
        </p:nvSpPr>
        <p:spPr bwMode="auto">
          <a:xfrm>
            <a:off x="89521" y="813419"/>
            <a:ext cx="8928744" cy="594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eaLnBrk="1" hangingPunct="1">
              <a:spcBef>
                <a:spcPts val="0"/>
              </a:spcBef>
              <a:buFont typeface="+mj-ea"/>
              <a:buAutoNum type="circleNumDbPlain" startAt="2"/>
              <a:defRPr/>
            </a:pPr>
            <a:r>
              <a:rPr lang="en-US" altLang="zh-CN" b="0" kern="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b="0" kern="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作为输入时：</a:t>
            </a:r>
            <a:endParaRPr lang="en-US" altLang="zh-CN" b="0" kern="0" dirty="0" smtClean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spcBef>
                <a:spcPts val="0"/>
              </a:spcBef>
              <a:defRPr/>
            </a:pPr>
            <a:r>
              <a:rPr lang="en-US" altLang="zh-CN" b="0" kern="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分为“读引脚” 和“读锁存器”两种方式。</a:t>
            </a:r>
          </a:p>
          <a:p>
            <a:pPr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“读引脚”时：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先向锁存器（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触发器）写“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1”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，使场效应管截止。然后发出读引脚信号“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”，三态门打开，这样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P2.x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引脚上的电平经下方的三态门进入内部总线。</a:t>
            </a:r>
            <a:endParaRPr lang="en-US" altLang="zh-CN" b="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“读锁存器”时：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先向锁存器写“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1”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，场效应管截止。然后发出读锁存器信号“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1”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，这样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端信号经上方的三态门进入内部总线。</a:t>
            </a:r>
            <a:endParaRPr lang="en-US" altLang="zh-CN" sz="3600" b="0" kern="0" dirty="0" smtClean="0">
              <a:solidFill>
                <a:srgbClr val="99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592" y="3936396"/>
            <a:ext cx="6599937" cy="242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22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3110330" y="-32810"/>
            <a:ext cx="28367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并行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44"/>
          <p:cNvSpPr>
            <a:spLocks noChangeArrowheads="1"/>
          </p:cNvSpPr>
          <p:nvPr/>
        </p:nvSpPr>
        <p:spPr bwMode="auto">
          <a:xfrm>
            <a:off x="295699" y="868582"/>
            <a:ext cx="79930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lang="en-US" altLang="zh-CN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2.3.4  P3</a:t>
            </a:r>
            <a:r>
              <a:rPr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95699" y="1301065"/>
            <a:ext cx="8604250" cy="1569660"/>
            <a:chOff x="132344" y="1388917"/>
            <a:chExt cx="8604250" cy="1569660"/>
          </a:xfrm>
        </p:grpSpPr>
        <p:sp>
          <p:nvSpPr>
            <p:cNvPr id="10" name="Rectangle 63"/>
            <p:cNvSpPr>
              <a:spLocks noChangeArrowheads="1"/>
            </p:cNvSpPr>
            <p:nvPr/>
          </p:nvSpPr>
          <p:spPr bwMode="auto">
            <a:xfrm>
              <a:off x="132344" y="1388917"/>
              <a:ext cx="8604250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    P3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口字节地址为</a:t>
              </a:r>
              <a:r>
                <a: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B0H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，位地址为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B0H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～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B7H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。内部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有上拉电阻，不存在高阻抗输入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状态，输入时需将相应锁存器置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准双向双功能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口</a:t>
              </a:r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通用数据</a:t>
              </a:r>
              <a:r>
                <a: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端口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”和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2400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2" action="ppaction://hlinksldjump"/>
                </a:rPr>
                <a:t>第二功能端口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196111" y="1409725"/>
              <a:ext cx="2165978" cy="424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609600" lvl="0" indent="-609600" defTabSz="685800">
                <a:lnSpc>
                  <a:spcPct val="90000"/>
                </a:lnSpc>
                <a:spcBef>
                  <a:spcPts val="750"/>
                </a:spcBef>
              </a:pPr>
              <a:r>
                <a:rPr lang="en-US" altLang="zh-CN" sz="2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【P3</a:t>
              </a:r>
              <a:r>
                <a:rPr lang="zh-CN" altLang="en-US" sz="2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口特点</a:t>
              </a:r>
              <a:r>
                <a:rPr lang="en-US" altLang="zh-CN" sz="2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r>
                <a:rPr lang="en-US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366910" y="2891533"/>
            <a:ext cx="431706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Aft>
                <a:spcPct val="0"/>
              </a:spcAft>
              <a:defRPr/>
            </a:pPr>
            <a:r>
              <a:rPr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P3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口位电路结构包括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lvl="0" fontAlgn="base">
              <a:spcAft>
                <a:spcPct val="0"/>
              </a:spcAft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）数据输出锁存器（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触发器）用于输出数据位的锁存。</a:t>
            </a:r>
          </a:p>
          <a:p>
            <a:pPr lvl="0" fontAlgn="base">
              <a:spcAft>
                <a:spcPct val="0"/>
              </a:spcAft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（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个三态数据输入缓冲器，分别用于读锁存器、读引脚数据。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个同向隔离门和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个与非门。</a:t>
            </a:r>
          </a:p>
          <a:p>
            <a:pPr lvl="0" fontAlgn="base">
              <a:spcAft>
                <a:spcPct val="0"/>
              </a:spcAft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（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）输出驱动电路，由“与非门”、场效应管（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FET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）和内部上拉电阻组成。 </a:t>
            </a:r>
          </a:p>
        </p:txBody>
      </p:sp>
      <p:pic>
        <p:nvPicPr>
          <p:cNvPr id="1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977" y="3303208"/>
            <a:ext cx="4237999" cy="2847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70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矩形 5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2.1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内部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结构及引脚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9942" y="944232"/>
            <a:ext cx="53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二进制转化为十六进制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621568"/>
              </p:ext>
            </p:extLst>
          </p:nvPr>
        </p:nvGraphicFramePr>
        <p:xfrm>
          <a:off x="481262" y="1822801"/>
          <a:ext cx="3808400" cy="4598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76050"/>
                <a:gridCol w="476050"/>
                <a:gridCol w="476050"/>
                <a:gridCol w="476050"/>
                <a:gridCol w="476050"/>
                <a:gridCol w="476050"/>
                <a:gridCol w="476050"/>
                <a:gridCol w="476050"/>
              </a:tblGrid>
              <a:tr h="459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0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552696" y="2273899"/>
            <a:ext cx="372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en-US" altLang="zh-CN" dirty="0" smtClean="0">
                <a:solidFill>
                  <a:srgbClr val="FF0000"/>
                </a:solidFill>
              </a:rPr>
              <a:t>      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en-US" altLang="zh-CN" dirty="0" smtClean="0">
                <a:solidFill>
                  <a:srgbClr val="FF0000"/>
                </a:solidFill>
              </a:rPr>
              <a:t>      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en-US" altLang="zh-CN" dirty="0" smtClean="0">
                <a:solidFill>
                  <a:srgbClr val="FF0000"/>
                </a:solidFill>
              </a:rPr>
              <a:t>       0       3       2       1      0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6846" y="3511233"/>
            <a:ext cx="73436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FE</a:t>
            </a: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，直接四个数、四个数的转写就行！！！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AutoShape 175"/>
          <p:cNvSpPr>
            <a:spLocks/>
          </p:cNvSpPr>
          <p:nvPr/>
        </p:nvSpPr>
        <p:spPr bwMode="auto">
          <a:xfrm rot="16200000">
            <a:off x="1314715" y="1930360"/>
            <a:ext cx="163408" cy="1687445"/>
          </a:xfrm>
          <a:prstGeom prst="leftBrace">
            <a:avLst>
              <a:gd name="adj1" fmla="val 39375"/>
              <a:gd name="adj2" fmla="val 50000"/>
            </a:avLst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AutoShape 175"/>
          <p:cNvSpPr>
            <a:spLocks/>
          </p:cNvSpPr>
          <p:nvPr/>
        </p:nvSpPr>
        <p:spPr bwMode="auto">
          <a:xfrm rot="16200000">
            <a:off x="3242429" y="1952248"/>
            <a:ext cx="163408" cy="1687445"/>
          </a:xfrm>
          <a:prstGeom prst="leftBrace">
            <a:avLst>
              <a:gd name="adj1" fmla="val 39375"/>
              <a:gd name="adj2" fmla="val 50000"/>
            </a:avLst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799114" y="1175064"/>
                <a:ext cx="4417995" cy="2133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×2</m:t>
                          </m:r>
                        </m:e>
                        <m:sup>
                          <m:r>
                            <a:rPr lang="zh-CN" altLang="en-US" sz="220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20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zh-CN" altLang="en-US" sz="220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×2</m:t>
                          </m:r>
                        </m:e>
                        <m:sup>
                          <m:r>
                            <a:rPr lang="zh-CN" altLang="en-US" sz="220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20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zh-CN" altLang="en-US" sz="220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altLang="zh-CN" sz="2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zh-CN" altLang="en-US" sz="2200" b="1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200" b="1" i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2200" b="1" i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altLang="zh-CN" sz="2200" b="1" dirty="0" smtClean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2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</a:t>
                </a:r>
                <a:endParaRPr lang="zh-CN" altLang="en-US" sz="2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14" y="1175064"/>
                <a:ext cx="4417995" cy="2133854"/>
              </a:xfrm>
              <a:prstGeom prst="rect">
                <a:avLst/>
              </a:prstGeom>
              <a:blipFill rotWithShape="0">
                <a:blip r:embed="rId2"/>
                <a:stretch>
                  <a:fillRect l="-1793"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1217524" y="2897636"/>
            <a:ext cx="35779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3145238" y="2897635"/>
            <a:ext cx="3722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/>
        </p:nvCxnSpPr>
        <p:spPr>
          <a:xfrm>
            <a:off x="4620126" y="944232"/>
            <a:ext cx="0" cy="238429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29942" y="4167729"/>
            <a:ext cx="53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十六进制转化为二进制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38918" y="4799184"/>
            <a:ext cx="35779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3066632" y="4799183"/>
            <a:ext cx="3722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/>
          </a:p>
        </p:txBody>
      </p:sp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77808"/>
              </p:ext>
            </p:extLst>
          </p:nvPr>
        </p:nvGraphicFramePr>
        <p:xfrm>
          <a:off x="347138" y="5481532"/>
          <a:ext cx="3808400" cy="4598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76050"/>
                <a:gridCol w="476050"/>
                <a:gridCol w="476050"/>
                <a:gridCol w="476050"/>
                <a:gridCol w="476050"/>
                <a:gridCol w="476050"/>
                <a:gridCol w="476050"/>
                <a:gridCol w="476050"/>
              </a:tblGrid>
              <a:tr h="459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0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8" name="AutoShape 175"/>
          <p:cNvSpPr>
            <a:spLocks/>
          </p:cNvSpPr>
          <p:nvPr/>
        </p:nvSpPr>
        <p:spPr bwMode="auto">
          <a:xfrm rot="5400000" flipV="1">
            <a:off x="1207233" y="4448473"/>
            <a:ext cx="163408" cy="1687445"/>
          </a:xfrm>
          <a:prstGeom prst="leftBrace">
            <a:avLst>
              <a:gd name="adj1" fmla="val 39375"/>
              <a:gd name="adj2" fmla="val 50000"/>
            </a:avLst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AutoShape 175"/>
          <p:cNvSpPr>
            <a:spLocks/>
          </p:cNvSpPr>
          <p:nvPr/>
        </p:nvSpPr>
        <p:spPr bwMode="auto">
          <a:xfrm rot="5400000" flipV="1">
            <a:off x="3134947" y="4470361"/>
            <a:ext cx="163408" cy="1687445"/>
          </a:xfrm>
          <a:prstGeom prst="leftBrace">
            <a:avLst>
              <a:gd name="adj1" fmla="val 39375"/>
              <a:gd name="adj2" fmla="val 50000"/>
            </a:avLst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25979" y="6139789"/>
            <a:ext cx="70990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转化成十进制，直接一拆四就行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！！！</a:t>
            </a:r>
          </a:p>
        </p:txBody>
      </p:sp>
      <p:sp>
        <p:nvSpPr>
          <p:cNvPr id="32" name="任意多边形 31"/>
          <p:cNvSpPr/>
          <p:nvPr/>
        </p:nvSpPr>
        <p:spPr>
          <a:xfrm>
            <a:off x="6238090" y="4468161"/>
            <a:ext cx="770021" cy="279132"/>
          </a:xfrm>
          <a:custGeom>
            <a:avLst/>
            <a:gdLst>
              <a:gd name="connsiteX0" fmla="*/ 0 w 770021"/>
              <a:gd name="connsiteY0" fmla="*/ 0 h 279132"/>
              <a:gd name="connsiteX1" fmla="*/ 0 w 770021"/>
              <a:gd name="connsiteY1" fmla="*/ 279132 h 279132"/>
              <a:gd name="connsiteX2" fmla="*/ 770021 w 770021"/>
              <a:gd name="connsiteY2" fmla="*/ 279132 h 279132"/>
              <a:gd name="connsiteX3" fmla="*/ 741145 w 770021"/>
              <a:gd name="connsiteY3" fmla="*/ 269507 h 27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0021" h="279132">
                <a:moveTo>
                  <a:pt x="0" y="0"/>
                </a:moveTo>
                <a:lnTo>
                  <a:pt x="0" y="279132"/>
                </a:lnTo>
                <a:lnTo>
                  <a:pt x="770021" y="279132"/>
                </a:lnTo>
                <a:lnTo>
                  <a:pt x="741145" y="269507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347605" y="4233172"/>
            <a:ext cx="86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74514" y="4682027"/>
            <a:ext cx="86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任意多边形 35"/>
          <p:cNvSpPr/>
          <p:nvPr/>
        </p:nvSpPr>
        <p:spPr>
          <a:xfrm>
            <a:off x="6396190" y="4875060"/>
            <a:ext cx="770021" cy="279132"/>
          </a:xfrm>
          <a:custGeom>
            <a:avLst/>
            <a:gdLst>
              <a:gd name="connsiteX0" fmla="*/ 0 w 770021"/>
              <a:gd name="connsiteY0" fmla="*/ 0 h 279132"/>
              <a:gd name="connsiteX1" fmla="*/ 0 w 770021"/>
              <a:gd name="connsiteY1" fmla="*/ 279132 h 279132"/>
              <a:gd name="connsiteX2" fmla="*/ 770021 w 770021"/>
              <a:gd name="connsiteY2" fmla="*/ 279132 h 279132"/>
              <a:gd name="connsiteX3" fmla="*/ 741145 w 770021"/>
              <a:gd name="connsiteY3" fmla="*/ 269507 h 27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0021" h="279132">
                <a:moveTo>
                  <a:pt x="0" y="0"/>
                </a:moveTo>
                <a:lnTo>
                  <a:pt x="0" y="279132"/>
                </a:lnTo>
                <a:lnTo>
                  <a:pt x="770021" y="279132"/>
                </a:lnTo>
                <a:lnTo>
                  <a:pt x="741145" y="269507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6555700" y="5287383"/>
            <a:ext cx="770021" cy="279132"/>
          </a:xfrm>
          <a:custGeom>
            <a:avLst/>
            <a:gdLst>
              <a:gd name="connsiteX0" fmla="*/ 0 w 770021"/>
              <a:gd name="connsiteY0" fmla="*/ 0 h 279132"/>
              <a:gd name="connsiteX1" fmla="*/ 0 w 770021"/>
              <a:gd name="connsiteY1" fmla="*/ 279132 h 279132"/>
              <a:gd name="connsiteX2" fmla="*/ 770021 w 770021"/>
              <a:gd name="connsiteY2" fmla="*/ 279132 h 279132"/>
              <a:gd name="connsiteX3" fmla="*/ 741145 w 770021"/>
              <a:gd name="connsiteY3" fmla="*/ 269507 h 27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0021" h="279132">
                <a:moveTo>
                  <a:pt x="0" y="0"/>
                </a:moveTo>
                <a:lnTo>
                  <a:pt x="0" y="279132"/>
                </a:lnTo>
                <a:lnTo>
                  <a:pt x="770021" y="279132"/>
                </a:lnTo>
                <a:lnTo>
                  <a:pt x="741145" y="269507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6732614" y="5133257"/>
            <a:ext cx="86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877521" y="5526607"/>
            <a:ext cx="86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824847" y="4330455"/>
            <a:ext cx="86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992890" y="4762737"/>
            <a:ext cx="86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154110" y="5189653"/>
            <a:ext cx="86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166210" y="5155733"/>
            <a:ext cx="138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………………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7022752" y="4712870"/>
            <a:ext cx="1443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…………………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6889389" y="4263655"/>
            <a:ext cx="166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……………………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8214999" y="4206551"/>
            <a:ext cx="710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0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231396" y="4668018"/>
            <a:ext cx="710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</a:rPr>
              <a:t>1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231396" y="5104079"/>
            <a:ext cx="710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</a:rPr>
              <a:t>1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282240" y="5566702"/>
            <a:ext cx="138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…………….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8229398" y="5546296"/>
            <a:ext cx="710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</a:rPr>
              <a:t>1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8748599" y="4323257"/>
            <a:ext cx="0" cy="1620000"/>
          </a:xfrm>
          <a:prstGeom prst="straightConnector1">
            <a:avLst/>
          </a:prstGeom>
          <a:ln w="3810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2791326" y="4729771"/>
            <a:ext cx="837398" cy="500299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箭头连接符 57"/>
          <p:cNvCxnSpPr>
            <a:stCxn id="56" idx="6"/>
          </p:cNvCxnSpPr>
          <p:nvPr/>
        </p:nvCxnSpPr>
        <p:spPr>
          <a:xfrm>
            <a:off x="3628724" y="4979921"/>
            <a:ext cx="1989436" cy="596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59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8" grpId="0" animBg="1"/>
      <p:bldP spid="29" grpId="0" animBg="1"/>
      <p:bldP spid="31" grpId="0"/>
      <p:bldP spid="32" grpId="0" animBg="1"/>
      <p:bldP spid="33" grpId="0"/>
      <p:bldP spid="34" grpId="0"/>
      <p:bldP spid="36" grpId="0" animBg="1"/>
      <p:bldP spid="37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3110330" y="-32810"/>
            <a:ext cx="28367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并行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905068"/>
            <a:ext cx="8700380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P3</a:t>
            </a:r>
            <a:r>
              <a:rPr lang="zh-CN" altLang="en-US" sz="2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口用作第二输入</a:t>
            </a:r>
            <a:r>
              <a:rPr lang="en-US" altLang="zh-CN" sz="2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输出功能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当选择第二功能输入时，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锁存器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和第二输出功能端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</a:t>
            </a:r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应置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 保证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场效应管截止，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P3.x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引脚的信息由输入缓冲器（同门）的输出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获得，如上图；当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选择第二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功能输出（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RD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TXD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，该位的</a:t>
            </a:r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锁存器要置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，使“与非门”为开启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状态，如下图。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459" y="2873740"/>
            <a:ext cx="4846726" cy="1852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459" y="4801879"/>
            <a:ext cx="4882534" cy="167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333619" y="379976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输入：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1333618" y="545626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输出：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4807391" y="5001056"/>
            <a:ext cx="461726" cy="37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0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08089" y="5323438"/>
            <a:ext cx="461726" cy="37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1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25045" y="5323438"/>
            <a:ext cx="461726" cy="37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0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820846" y="3729877"/>
            <a:ext cx="314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263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59" name="直接连接符 58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1" name="矩形 60"/>
          <p:cNvSpPr/>
          <p:nvPr/>
        </p:nvSpPr>
        <p:spPr>
          <a:xfrm>
            <a:off x="3110330" y="-32810"/>
            <a:ext cx="28367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并行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4709" y="783899"/>
            <a:ext cx="8428776" cy="3828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2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P3</a:t>
            </a:r>
            <a:r>
              <a:rPr lang="zh-CN" altLang="en-US" sz="2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口用作通用</a:t>
            </a:r>
            <a:r>
              <a:rPr lang="en-US" altLang="zh-CN" sz="2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</a:p>
          <a:p>
            <a:pPr algn="just">
              <a:lnSpc>
                <a:spcPct val="120000"/>
              </a:lnSpc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口作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口输出时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第二输出功能</a:t>
            </a:r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端置“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，“与非门”为开启状态。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Q=1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，场效应管截止，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P3.x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引脚输出为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Q=0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，场效应管导通，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P3.x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引脚输出为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口用作通用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口输入时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有“读引脚”和</a:t>
            </a:r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“读锁存器”两种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“读引脚”时：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P3.x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位的输出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锁存器（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触发器）和第二输出功能端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均应置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，场效应管截止。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P3.x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引脚信息通过输入同门和下边的三态门进入内部总线，完成“读引脚”操作。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“读锁存器”时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，图上方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三态门开启将锁存器的信息返回内部总线。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98043" y="4761898"/>
            <a:ext cx="4430642" cy="1654921"/>
            <a:chOff x="2175146" y="4668039"/>
            <a:chExt cx="4850344" cy="1814270"/>
          </a:xfrm>
        </p:grpSpPr>
        <p:pic>
          <p:nvPicPr>
            <p:cNvPr id="63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5146" y="4668039"/>
              <a:ext cx="4850344" cy="1814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文本框 1"/>
            <p:cNvSpPr txBox="1"/>
            <p:nvPr/>
          </p:nvSpPr>
          <p:spPr>
            <a:xfrm>
              <a:off x="4753069" y="4908345"/>
              <a:ext cx="434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FF0000"/>
                  </a:solidFill>
                </a:rPr>
                <a:t>1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553077" y="5231242"/>
              <a:ext cx="253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000FF"/>
                  </a:solidFill>
                </a:rPr>
                <a:t>1</a:t>
              </a: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88823" y="5234938"/>
              <a:ext cx="253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000FF"/>
                  </a:solidFill>
                </a:rPr>
                <a:t>1</a:t>
              </a: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394942" y="5600574"/>
              <a:ext cx="253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000FF"/>
                  </a:solidFill>
                </a:rPr>
                <a:t>0</a:t>
              </a: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720863" y="5545354"/>
              <a:ext cx="344733" cy="506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×</a:t>
              </a:r>
              <a:endPara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753887" y="5176022"/>
              <a:ext cx="253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000FF"/>
                  </a:solidFill>
                </a:rPr>
                <a:t>1</a:t>
              </a:r>
              <a:endParaRPr lang="zh-CN" altLang="en-US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2129731" y="645135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endParaRPr lang="zh-CN" altLang="en-US" b="1" dirty="0"/>
          </a:p>
        </p:txBody>
      </p:sp>
      <p:grpSp>
        <p:nvGrpSpPr>
          <p:cNvPr id="33" name="组合 32"/>
          <p:cNvGrpSpPr/>
          <p:nvPr/>
        </p:nvGrpSpPr>
        <p:grpSpPr>
          <a:xfrm>
            <a:off x="4594842" y="4761897"/>
            <a:ext cx="4430642" cy="1654921"/>
            <a:chOff x="4594842" y="4761897"/>
            <a:chExt cx="4430642" cy="1654921"/>
          </a:xfrm>
        </p:grpSpPr>
        <p:grpSp>
          <p:nvGrpSpPr>
            <p:cNvPr id="23" name="组合 22"/>
            <p:cNvGrpSpPr/>
            <p:nvPr/>
          </p:nvGrpSpPr>
          <p:grpSpPr>
            <a:xfrm>
              <a:off x="4594842" y="4761897"/>
              <a:ext cx="4430642" cy="1654921"/>
              <a:chOff x="2175146" y="4668039"/>
              <a:chExt cx="4850344" cy="1814270"/>
            </a:xfrm>
          </p:grpSpPr>
          <p:pic>
            <p:nvPicPr>
              <p:cNvPr id="24" name="图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5146" y="4668039"/>
                <a:ext cx="4850344" cy="18142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文本框 24"/>
              <p:cNvSpPr txBox="1"/>
              <p:nvPr/>
            </p:nvSpPr>
            <p:spPr>
              <a:xfrm>
                <a:off x="4753069" y="4908345"/>
                <a:ext cx="4345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 smtClean="0">
                    <a:solidFill>
                      <a:srgbClr val="FF0000"/>
                    </a:solidFill>
                  </a:rPr>
                  <a:t>1</a:t>
                </a:r>
                <a:endParaRPr lang="zh-CN" altLang="en-US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2553077" y="5231242"/>
                <a:ext cx="2534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solidFill>
                      <a:srgbClr val="FF0000"/>
                    </a:solidFill>
                  </a:rPr>
                  <a:t>1</a:t>
                </a:r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3531547" y="5503481"/>
                <a:ext cx="253497" cy="404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1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5394942" y="5600574"/>
                <a:ext cx="253497" cy="404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0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5720863" y="5545354"/>
                <a:ext cx="344733" cy="506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×</a:t>
                </a:r>
                <a:endPara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6753887" y="5176022"/>
                <a:ext cx="2534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0000FF"/>
                    </a:solidFill>
                  </a:rPr>
                  <a:t>1</a:t>
                </a:r>
                <a:endParaRPr lang="zh-CN" altLang="en-US" b="1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4" name="任意多边形 13"/>
            <p:cNvSpPr/>
            <p:nvPr/>
          </p:nvSpPr>
          <p:spPr>
            <a:xfrm>
              <a:off x="5133315" y="5648337"/>
              <a:ext cx="3213980" cy="489913"/>
            </a:xfrm>
            <a:custGeom>
              <a:avLst/>
              <a:gdLst>
                <a:gd name="connsiteX0" fmla="*/ 3204927 w 3213980"/>
                <a:gd name="connsiteY0" fmla="*/ 0 h 525101"/>
                <a:gd name="connsiteX1" fmla="*/ 3213980 w 3213980"/>
                <a:gd name="connsiteY1" fmla="*/ 506994 h 525101"/>
                <a:gd name="connsiteX2" fmla="*/ 0 w 3213980"/>
                <a:gd name="connsiteY2" fmla="*/ 525101 h 525101"/>
                <a:gd name="connsiteX3" fmla="*/ 0 w 3213980"/>
                <a:gd name="connsiteY3" fmla="*/ 9053 h 525101"/>
                <a:gd name="connsiteX4" fmla="*/ 0 w 3213980"/>
                <a:gd name="connsiteY4" fmla="*/ 9053 h 52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3980" h="525101">
                  <a:moveTo>
                    <a:pt x="3204927" y="0"/>
                  </a:moveTo>
                  <a:lnTo>
                    <a:pt x="3213980" y="506994"/>
                  </a:lnTo>
                  <a:lnTo>
                    <a:pt x="0" y="525101"/>
                  </a:lnTo>
                  <a:lnTo>
                    <a:pt x="0" y="9053"/>
                  </a:lnTo>
                  <a:lnTo>
                    <a:pt x="0" y="9053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5314384" y="5305331"/>
              <a:ext cx="968721" cy="199176"/>
            </a:xfrm>
            <a:custGeom>
              <a:avLst/>
              <a:gdLst>
                <a:gd name="connsiteX0" fmla="*/ 588475 w 968721"/>
                <a:gd name="connsiteY0" fmla="*/ 153909 h 199176"/>
                <a:gd name="connsiteX1" fmla="*/ 968721 w 968721"/>
                <a:gd name="connsiteY1" fmla="*/ 162962 h 199176"/>
                <a:gd name="connsiteX2" fmla="*/ 968721 w 968721"/>
                <a:gd name="connsiteY2" fmla="*/ 9053 h 199176"/>
                <a:gd name="connsiteX3" fmla="*/ 0 w 968721"/>
                <a:gd name="connsiteY3" fmla="*/ 0 h 199176"/>
                <a:gd name="connsiteX4" fmla="*/ 0 w 968721"/>
                <a:gd name="connsiteY4" fmla="*/ 199176 h 19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721" h="199176">
                  <a:moveTo>
                    <a:pt x="588475" y="153909"/>
                  </a:moveTo>
                  <a:lnTo>
                    <a:pt x="968721" y="162962"/>
                  </a:lnTo>
                  <a:lnTo>
                    <a:pt x="968721" y="9053"/>
                  </a:lnTo>
                  <a:lnTo>
                    <a:pt x="0" y="0"/>
                  </a:lnTo>
                  <a:lnTo>
                    <a:pt x="0" y="199176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6092598" y="643324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212759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59" name="直接连接符 58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1" name="矩形 60"/>
          <p:cNvSpPr/>
          <p:nvPr/>
        </p:nvSpPr>
        <p:spPr>
          <a:xfrm>
            <a:off x="3110330" y="-32810"/>
            <a:ext cx="28367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并行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1074" y="1853325"/>
            <a:ext cx="796864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"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口总结</a:t>
            </a:r>
            <a:r>
              <a:rPr lang="en-US" altLang="zh-CN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</a:p>
          <a:p>
            <a:pPr lvl="0" fontAlgn="b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准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双向口与</a:t>
            </a:r>
            <a:r>
              <a:rPr lang="zh-CN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双向口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差别：</a:t>
            </a:r>
            <a:endParaRPr lang="zh-CN" alt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fontAlgn="b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P3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都是准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双向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：“读引脚”输入时要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写“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；内部有上拉电阻，输出时无需外加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上拉电阻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342900" lvl="0" indent="-342900" fontAlgn="b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作通用</a:t>
            </a:r>
            <a:r>
              <a:rPr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口时，为准双向口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“读引脚”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输入时要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先写“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1”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；输出时要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外加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上拉电阻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fontAlgn="b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作地址</a:t>
            </a:r>
            <a:r>
              <a:rPr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数据口时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为真正的双向口。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9770" y="908048"/>
            <a:ext cx="843783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lnSpc>
                <a:spcPct val="105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       注意：通常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情况下，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P3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口不做通用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I/O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口，以充分利用单片机的第二功能。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11507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59" name="直接连接符 58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1" name="矩形 60"/>
          <p:cNvSpPr/>
          <p:nvPr/>
        </p:nvSpPr>
        <p:spPr>
          <a:xfrm>
            <a:off x="3110330" y="-32810"/>
            <a:ext cx="28367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2.3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并行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42875" y="1424594"/>
            <a:ext cx="6227763" cy="49913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</a:pP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“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灌电流”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还是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“拉电流”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----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大电流负载的连接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AT89C51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为例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400" dirty="0" smtClean="0">
                <a:solidFill>
                  <a:srgbClr val="66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</a:p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</a:pPr>
            <a:r>
              <a:rPr lang="en-US" altLang="zh-CN" sz="24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使用灌电流的方式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与电流较大的负载直接连接时，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口每个口线可以吸收约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3.2mA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的电流而保证端口电平不高于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0.45V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（见右上图）。</a:t>
            </a:r>
          </a:p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</a:pPr>
            <a:r>
              <a:rPr lang="zh-CN" altLang="en-US" sz="24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采用拉电流方式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连接负载时，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AT89C51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所能提供“拉电流”仅为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en-US" altLang="zh-CN" sz="2400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µ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，否则输出的高电平会急剧下降。如果采用右下图的方式，试图向端口输出一个高电平去点亮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，会发现，端口输出的电平不是“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1”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而是“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0”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！                                 </a:t>
            </a:r>
          </a:p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</a:pP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现在已出现如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PIC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等单片机可以提供较大的“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拉电流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”，具体问题灵活掌握。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6323013" y="1235939"/>
            <a:ext cx="2592387" cy="2411412"/>
            <a:chOff x="3983" y="411"/>
            <a:chExt cx="1633" cy="1519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4252" y="933"/>
              <a:ext cx="329" cy="80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Px.y</a:t>
              </a:r>
            </a:p>
          </p:txBody>
        </p:sp>
        <p:sp>
          <p:nvSpPr>
            <p:cNvPr id="10" name="AutoShape 6"/>
            <p:cNvSpPr>
              <a:spLocks noChangeArrowheads="1"/>
            </p:cNvSpPr>
            <p:nvPr/>
          </p:nvSpPr>
          <p:spPr bwMode="auto">
            <a:xfrm rot="-10786864">
              <a:off x="5020" y="941"/>
              <a:ext cx="220" cy="165"/>
            </a:xfrm>
            <a:prstGeom prst="triangle">
              <a:avLst>
                <a:gd name="adj" fmla="val 50000"/>
              </a:avLst>
            </a:prstGeom>
            <a:solidFill>
              <a:srgbClr val="FF3399"/>
            </a:solidFill>
            <a:ln w="9525">
              <a:solidFill>
                <a:srgbClr val="FF33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5013" y="1106"/>
              <a:ext cx="218" cy="27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rgbClr val="FF33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5067" y="612"/>
              <a:ext cx="99" cy="2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5084" y="448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V="1">
              <a:off x="4572" y="1315"/>
              <a:ext cx="555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flipH="1">
              <a:off x="5111" y="502"/>
              <a:ext cx="1" cy="1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5121" y="813"/>
              <a:ext cx="0" cy="1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5129" y="1140"/>
              <a:ext cx="0" cy="1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4683" y="411"/>
              <a:ext cx="356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Vdd</a:t>
              </a:r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4340" y="1901"/>
              <a:ext cx="147" cy="2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>
              <a:off x="4416" y="1746"/>
              <a:ext cx="0" cy="1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4523" y="730"/>
              <a:ext cx="475" cy="1189"/>
            </a:xfrm>
            <a:custGeom>
              <a:avLst/>
              <a:gdLst>
                <a:gd name="T0" fmla="*/ 400 w 477"/>
                <a:gd name="T1" fmla="*/ 0 h 1189"/>
                <a:gd name="T2" fmla="*/ 400 w 477"/>
                <a:gd name="T3" fmla="*/ 467 h 1189"/>
                <a:gd name="T4" fmla="*/ 332 w 477"/>
                <a:gd name="T5" fmla="*/ 549 h 1189"/>
                <a:gd name="T6" fmla="*/ 120 w 477"/>
                <a:gd name="T7" fmla="*/ 558 h 1189"/>
                <a:gd name="T8" fmla="*/ 23 w 477"/>
                <a:gd name="T9" fmla="*/ 750 h 1189"/>
                <a:gd name="T10" fmla="*/ 14 w 477"/>
                <a:gd name="T11" fmla="*/ 924 h 1189"/>
                <a:gd name="T12" fmla="*/ 23 w 477"/>
                <a:gd name="T13" fmla="*/ 1189 h 11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77"/>
                <a:gd name="T22" fmla="*/ 0 h 1189"/>
                <a:gd name="T23" fmla="*/ 477 w 477"/>
                <a:gd name="T24" fmla="*/ 1189 h 118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77" h="1189">
                  <a:moveTo>
                    <a:pt x="462" y="0"/>
                  </a:moveTo>
                  <a:cubicBezTo>
                    <a:pt x="469" y="188"/>
                    <a:pt x="477" y="376"/>
                    <a:pt x="462" y="467"/>
                  </a:cubicBezTo>
                  <a:cubicBezTo>
                    <a:pt x="447" y="558"/>
                    <a:pt x="422" y="534"/>
                    <a:pt x="370" y="549"/>
                  </a:cubicBezTo>
                  <a:cubicBezTo>
                    <a:pt x="318" y="564"/>
                    <a:pt x="209" y="524"/>
                    <a:pt x="151" y="558"/>
                  </a:cubicBezTo>
                  <a:cubicBezTo>
                    <a:pt x="93" y="592"/>
                    <a:pt x="46" y="689"/>
                    <a:pt x="23" y="750"/>
                  </a:cubicBezTo>
                  <a:cubicBezTo>
                    <a:pt x="0" y="811"/>
                    <a:pt x="14" y="851"/>
                    <a:pt x="14" y="924"/>
                  </a:cubicBezTo>
                  <a:cubicBezTo>
                    <a:pt x="14" y="997"/>
                    <a:pt x="23" y="1145"/>
                    <a:pt x="23" y="1189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Oval 18"/>
            <p:cNvSpPr>
              <a:spLocks noChangeArrowheads="1"/>
            </p:cNvSpPr>
            <p:nvPr/>
          </p:nvSpPr>
          <p:spPr bwMode="auto">
            <a:xfrm>
              <a:off x="4386" y="654"/>
              <a:ext cx="55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 flipH="1">
              <a:off x="4412" y="699"/>
              <a:ext cx="1" cy="2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3983" y="544"/>
              <a:ext cx="357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Vdd</a:t>
              </a: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4755" y="1462"/>
              <a:ext cx="861" cy="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灌电流方式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输出”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0”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点亮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LED</a:t>
              </a:r>
            </a:p>
          </p:txBody>
        </p:sp>
      </p:grpSp>
      <p:grpSp>
        <p:nvGrpSpPr>
          <p:cNvPr id="26" name="Group 41"/>
          <p:cNvGrpSpPr>
            <a:grpSpLocks/>
          </p:cNvGrpSpPr>
          <p:nvPr/>
        </p:nvGrpSpPr>
        <p:grpSpPr bwMode="auto">
          <a:xfrm>
            <a:off x="6300788" y="4141064"/>
            <a:ext cx="2532062" cy="2274887"/>
            <a:chOff x="3969" y="2523"/>
            <a:chExt cx="1595" cy="1433"/>
          </a:xfrm>
        </p:grpSpPr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4216" y="2931"/>
              <a:ext cx="329" cy="80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Px.y</a:t>
              </a:r>
            </a:p>
          </p:txBody>
        </p:sp>
        <p:sp>
          <p:nvSpPr>
            <p:cNvPr id="28" name="AutoShape 24"/>
            <p:cNvSpPr>
              <a:spLocks noChangeArrowheads="1"/>
            </p:cNvSpPr>
            <p:nvPr/>
          </p:nvSpPr>
          <p:spPr bwMode="auto">
            <a:xfrm rot="-10786864">
              <a:off x="5030" y="3524"/>
              <a:ext cx="221" cy="183"/>
            </a:xfrm>
            <a:prstGeom prst="triangle">
              <a:avLst>
                <a:gd name="adj" fmla="val 50000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  <a:buFontTx/>
                <a:buNone/>
              </a:pPr>
              <a:endPara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25"/>
            <p:cNvSpPr>
              <a:spLocks noChangeArrowheads="1"/>
            </p:cNvSpPr>
            <p:nvPr/>
          </p:nvSpPr>
          <p:spPr bwMode="auto">
            <a:xfrm>
              <a:off x="5049" y="3698"/>
              <a:ext cx="192" cy="56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  <a:buFontTx/>
                <a:buNone/>
              </a:pPr>
              <a:endPara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26"/>
            <p:cNvSpPr>
              <a:spLocks noChangeArrowheads="1"/>
            </p:cNvSpPr>
            <p:nvPr/>
          </p:nvSpPr>
          <p:spPr bwMode="auto">
            <a:xfrm>
              <a:off x="5085" y="3206"/>
              <a:ext cx="101" cy="2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  <a:buFontTx/>
                <a:buNone/>
              </a:pPr>
              <a:endPara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Oval 27"/>
            <p:cNvSpPr>
              <a:spLocks noChangeArrowheads="1"/>
            </p:cNvSpPr>
            <p:nvPr/>
          </p:nvSpPr>
          <p:spPr bwMode="auto">
            <a:xfrm>
              <a:off x="4370" y="2729"/>
              <a:ext cx="57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  <a:buFontTx/>
                <a:buNone/>
              </a:pPr>
              <a:endPara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Line 28"/>
            <p:cNvSpPr>
              <a:spLocks noChangeShapeType="1"/>
            </p:cNvSpPr>
            <p:nvPr/>
          </p:nvSpPr>
          <p:spPr bwMode="auto">
            <a:xfrm>
              <a:off x="4538" y="3076"/>
              <a:ext cx="5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 flipH="1">
              <a:off x="4399" y="2783"/>
              <a:ext cx="0" cy="1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>
              <a:off x="5141" y="3410"/>
              <a:ext cx="0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Line 31"/>
            <p:cNvSpPr>
              <a:spLocks noChangeShapeType="1"/>
            </p:cNvSpPr>
            <p:nvPr/>
          </p:nvSpPr>
          <p:spPr bwMode="auto">
            <a:xfrm>
              <a:off x="5141" y="3756"/>
              <a:ext cx="0" cy="1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32"/>
            <p:cNvSpPr>
              <a:spLocks noChangeArrowheads="1"/>
            </p:cNvSpPr>
            <p:nvPr/>
          </p:nvSpPr>
          <p:spPr bwMode="auto">
            <a:xfrm>
              <a:off x="3969" y="2692"/>
              <a:ext cx="358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Vdd</a:t>
              </a:r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4283" y="3905"/>
              <a:ext cx="195" cy="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  <a:buFontTx/>
                <a:buNone/>
              </a:pPr>
              <a:endPara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Line 34"/>
            <p:cNvSpPr>
              <a:spLocks noChangeShapeType="1"/>
            </p:cNvSpPr>
            <p:nvPr/>
          </p:nvSpPr>
          <p:spPr bwMode="auto">
            <a:xfrm>
              <a:off x="4380" y="3744"/>
              <a:ext cx="0" cy="1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5062" y="3929"/>
              <a:ext cx="164" cy="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10000"/>
                </a:lnSpc>
                <a:buFontTx/>
                <a:buNone/>
              </a:pPr>
              <a:endPara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Line 36"/>
            <p:cNvSpPr>
              <a:spLocks noChangeShapeType="1"/>
            </p:cNvSpPr>
            <p:nvPr/>
          </p:nvSpPr>
          <p:spPr bwMode="auto">
            <a:xfrm>
              <a:off x="5135" y="3076"/>
              <a:ext cx="0" cy="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Rectangle 37"/>
            <p:cNvSpPr>
              <a:spLocks noChangeArrowheads="1"/>
            </p:cNvSpPr>
            <p:nvPr/>
          </p:nvSpPr>
          <p:spPr bwMode="auto">
            <a:xfrm>
              <a:off x="4768" y="2523"/>
              <a:ext cx="796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拉电流方式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输出高电平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点亮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LED</a:t>
              </a:r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auto">
            <a:xfrm>
              <a:off x="4348" y="3162"/>
              <a:ext cx="571" cy="679"/>
            </a:xfrm>
            <a:custGeom>
              <a:avLst/>
              <a:gdLst>
                <a:gd name="T0" fmla="*/ 0 w 570"/>
                <a:gd name="T1" fmla="*/ 21 h 679"/>
                <a:gd name="T2" fmla="*/ 452 w 570"/>
                <a:gd name="T3" fmla="*/ 21 h 679"/>
                <a:gd name="T4" fmla="*/ 580 w 570"/>
                <a:gd name="T5" fmla="*/ 149 h 679"/>
                <a:gd name="T6" fmla="*/ 580 w 570"/>
                <a:gd name="T7" fmla="*/ 679 h 6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0"/>
                <a:gd name="T13" fmla="*/ 0 h 679"/>
                <a:gd name="T14" fmla="*/ 570 w 570"/>
                <a:gd name="T15" fmla="*/ 679 h 6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0" h="679">
                  <a:moveTo>
                    <a:pt x="0" y="21"/>
                  </a:moveTo>
                  <a:cubicBezTo>
                    <a:pt x="165" y="10"/>
                    <a:pt x="330" y="0"/>
                    <a:pt x="421" y="21"/>
                  </a:cubicBezTo>
                  <a:cubicBezTo>
                    <a:pt x="512" y="42"/>
                    <a:pt x="528" y="39"/>
                    <a:pt x="549" y="149"/>
                  </a:cubicBezTo>
                  <a:cubicBezTo>
                    <a:pt x="570" y="259"/>
                    <a:pt x="549" y="591"/>
                    <a:pt x="549" y="679"/>
                  </a:cubicBezTo>
                </a:path>
              </a:pathLst>
            </a:cu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Rectangle 44"/>
          <p:cNvSpPr>
            <a:spLocks noChangeArrowheads="1"/>
          </p:cNvSpPr>
          <p:nvPr/>
        </p:nvSpPr>
        <p:spPr bwMode="auto">
          <a:xfrm>
            <a:off x="343803" y="788449"/>
            <a:ext cx="79930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lang="en-US" altLang="zh-CN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2.3.5  </a:t>
            </a:r>
            <a:r>
              <a:rPr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并行端口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在使用时应注意的问题</a:t>
            </a:r>
          </a:p>
        </p:txBody>
      </p:sp>
      <p:sp>
        <p:nvSpPr>
          <p:cNvPr id="44" name="文本框 43">
            <a:hlinkClick r:id="rId2" action="ppaction://hlinksldjump"/>
          </p:cNvPr>
          <p:cNvSpPr txBox="1"/>
          <p:nvPr/>
        </p:nvSpPr>
        <p:spPr>
          <a:xfrm>
            <a:off x="4138613" y="6435017"/>
            <a:ext cx="70289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u="sng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6188238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943275" y="905364"/>
            <a:ext cx="7175406" cy="40949"/>
            <a:chOff x="952901" y="777198"/>
            <a:chExt cx="7175406" cy="40949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矩形 18"/>
          <p:cNvSpPr/>
          <p:nvPr/>
        </p:nvSpPr>
        <p:spPr>
          <a:xfrm>
            <a:off x="1613068" y="197478"/>
            <a:ext cx="61125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章 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AT89S51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单片机内部结构   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五边形 33"/>
          <p:cNvSpPr/>
          <p:nvPr/>
        </p:nvSpPr>
        <p:spPr bwMode="auto">
          <a:xfrm>
            <a:off x="1607449" y="1140581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2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2" action="ppaction://hlinksldjump"/>
              </a:rPr>
              <a:t>.1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35" name="AutoShape 15"/>
          <p:cNvSpPr>
            <a:spLocks noChangeArrowheads="1"/>
          </p:cNvSpPr>
          <p:nvPr/>
        </p:nvSpPr>
        <p:spPr bwMode="auto">
          <a:xfrm>
            <a:off x="2637803" y="1126296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内部</a:t>
            </a: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结构及引脚</a:t>
            </a: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五边形 35"/>
          <p:cNvSpPr/>
          <p:nvPr/>
        </p:nvSpPr>
        <p:spPr bwMode="auto">
          <a:xfrm>
            <a:off x="1593084" y="1871340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3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3" action="ppaction://hlinksldjump"/>
              </a:rPr>
              <a:t>.2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37" name="AutoShape 15"/>
          <p:cNvSpPr>
            <a:spLocks noChangeArrowheads="1"/>
          </p:cNvSpPr>
          <p:nvPr/>
        </p:nvSpPr>
        <p:spPr bwMode="auto">
          <a:xfrm>
            <a:off x="2637084" y="1894386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程序和数据存储器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五边形 37"/>
          <p:cNvSpPr/>
          <p:nvPr/>
        </p:nvSpPr>
        <p:spPr bwMode="auto">
          <a:xfrm>
            <a:off x="1593084" y="2677828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4" action="ppaction://hlinksldjump"/>
              </a:rPr>
              <a:t>2.3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39" name="AutoShape 15"/>
          <p:cNvSpPr>
            <a:spLocks noChangeArrowheads="1"/>
          </p:cNvSpPr>
          <p:nvPr/>
        </p:nvSpPr>
        <p:spPr bwMode="auto">
          <a:xfrm>
            <a:off x="2637084" y="2663543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并行</a:t>
            </a:r>
            <a:r>
              <a:rPr lang="en-US" altLang="zh-CN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I/O</a:t>
            </a: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口</a:t>
            </a:r>
          </a:p>
        </p:txBody>
      </p:sp>
      <p:sp>
        <p:nvSpPr>
          <p:cNvPr id="40" name="五边形 39"/>
          <p:cNvSpPr/>
          <p:nvPr/>
        </p:nvSpPr>
        <p:spPr bwMode="auto">
          <a:xfrm>
            <a:off x="1593084" y="3459086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5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5" action="ppaction://hlinksldjump"/>
              </a:rPr>
              <a:t>.4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2637084" y="3444801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、时钟电路与时序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五边形 41"/>
          <p:cNvSpPr/>
          <p:nvPr/>
        </p:nvSpPr>
        <p:spPr bwMode="auto">
          <a:xfrm>
            <a:off x="1605784" y="4241338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6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6" action="ppaction://hlinksldjump"/>
              </a:rPr>
              <a:t>.5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43" name="AutoShape 15"/>
          <p:cNvSpPr>
            <a:spLocks noChangeArrowheads="1"/>
          </p:cNvSpPr>
          <p:nvPr/>
        </p:nvSpPr>
        <p:spPr bwMode="auto">
          <a:xfrm>
            <a:off x="2649784" y="4227053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复位操作和复位电路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五边形 43"/>
          <p:cNvSpPr/>
          <p:nvPr/>
        </p:nvSpPr>
        <p:spPr bwMode="auto">
          <a:xfrm>
            <a:off x="1605784" y="5010874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7" action="ppaction://hlinksldjump"/>
              </a:rPr>
              <a:t>2.6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45" name="AutoShape 15"/>
          <p:cNvSpPr>
            <a:spLocks noChangeArrowheads="1"/>
          </p:cNvSpPr>
          <p:nvPr/>
        </p:nvSpPr>
        <p:spPr bwMode="auto">
          <a:xfrm>
            <a:off x="2649784" y="4996589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低功耗节电模式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五边形 45"/>
          <p:cNvSpPr/>
          <p:nvPr/>
        </p:nvSpPr>
        <p:spPr bwMode="auto">
          <a:xfrm>
            <a:off x="1604278" y="5778906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8" action="ppaction://hlinksldjump"/>
              </a:rPr>
              <a:t>2.7</a:t>
            </a:r>
            <a:endParaRPr lang="zh-CN" altLang="en-US" sz="3200" b="1" kern="0" dirty="0"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47" name="AutoShape 15"/>
          <p:cNvSpPr>
            <a:spLocks noChangeArrowheads="1"/>
          </p:cNvSpPr>
          <p:nvPr/>
        </p:nvSpPr>
        <p:spPr bwMode="auto">
          <a:xfrm>
            <a:off x="2648278" y="5764621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看门狗定时器的使用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166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/>
          <p:cNvSpPr/>
          <p:nvPr/>
        </p:nvSpPr>
        <p:spPr>
          <a:xfrm>
            <a:off x="2032966" y="-32810"/>
            <a:ext cx="52188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2.4 CPU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时钟电路与时序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Rectangle 44"/>
          <p:cNvSpPr>
            <a:spLocks noChangeArrowheads="1"/>
          </p:cNvSpPr>
          <p:nvPr/>
        </p:nvSpPr>
        <p:spPr bwMode="auto">
          <a:xfrm>
            <a:off x="283972" y="738447"/>
            <a:ext cx="258952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lang="en-US" altLang="zh-CN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2.4.1  CPU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2960" y="1235607"/>
            <a:ext cx="8763755" cy="2382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612000" algn="just" fontAlgn="b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AT89S51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zh-CN" altLang="en-US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运算器和控制器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所构成。</a:t>
            </a:r>
          </a:p>
          <a:p>
            <a:pPr lvl="0" algn="just" fontAlgn="b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运算器：</a:t>
            </a:r>
            <a:endParaRPr lang="zh-CN" altLang="en-US" sz="24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．算术逻辑运算单元</a:t>
            </a:r>
            <a:r>
              <a:rPr lang="en-US" altLang="zh-CN" sz="24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  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算术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、逻辑运算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，具有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位操作功能。</a:t>
            </a:r>
            <a:endParaRPr lang="en-US" altLang="zh-CN" sz="24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zh-CN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．累加器</a:t>
            </a:r>
            <a:r>
              <a:rPr lang="en-US" altLang="zh-CN" sz="24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最频繁的寄存器，可写为</a:t>
            </a:r>
            <a:r>
              <a:rPr lang="en-US" altLang="zh-CN" sz="2400" kern="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zh-CN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．程序状态字寄存器</a:t>
            </a:r>
            <a:r>
              <a:rPr lang="en-US" altLang="zh-CN" sz="24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PSW</a:t>
            </a:r>
            <a:endParaRPr lang="zh-CN" altLang="en-US" sz="2400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2960" y="3744546"/>
            <a:ext cx="1415772" cy="433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fontAlgn="b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器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5" name="矩形 4"/>
          <p:cNvSpPr/>
          <p:nvPr/>
        </p:nvSpPr>
        <p:spPr>
          <a:xfrm>
            <a:off x="415132" y="4305195"/>
            <a:ext cx="8227106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">
              <a:lnSpc>
                <a:spcPct val="130000"/>
              </a:lnSpc>
              <a:defRPr/>
            </a:pP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程序计数器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是控制器中最基本的寄存器，它不属于特殊功能寄存器，在物理结构上是独立的，且不可访问。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永远指向下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一条要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执行指令的首地址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74" name="直接连接符 73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45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/>
          <p:cNvSpPr/>
          <p:nvPr/>
        </p:nvSpPr>
        <p:spPr>
          <a:xfrm>
            <a:off x="2032966" y="-32810"/>
            <a:ext cx="52188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2.4 CPU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时钟电路与时序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7815" y="1025326"/>
            <a:ext cx="822710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">
              <a:lnSpc>
                <a:spcPct val="130000"/>
              </a:lnSpc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方式有以下几种： </a:t>
            </a:r>
          </a:p>
          <a:p>
            <a:pPr algn="just" fontAlgn="b">
              <a:lnSpc>
                <a:spcPct val="13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）程序计数器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自动加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</a:p>
          <a:p>
            <a:pPr algn="just" fontAlgn="b">
              <a:lnSpc>
                <a:spcPct val="130000"/>
              </a:lnSpc>
              <a:defRPr/>
            </a:pPr>
            <a:r>
              <a:rPr lang="en-US" altLang="zh-CN" sz="24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执行转移指令时（如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case while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等）， 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将被置入新的数值，从而使程序的流向发生变化。</a:t>
            </a:r>
          </a:p>
          <a:p>
            <a:pPr algn="just" fontAlgn="b">
              <a:lnSpc>
                <a:spcPct val="130000"/>
              </a:lnSpc>
              <a:defRPr/>
            </a:pPr>
            <a:r>
              <a:rPr lang="zh-CN" altLang="en-US" sz="24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）执行子程序调用或中断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调用时，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完成下列操作：</a:t>
            </a:r>
          </a:p>
          <a:p>
            <a:pPr algn="just" fontAlgn="b">
              <a:lnSpc>
                <a:spcPct val="13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①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的现行值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保护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（堆栈）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fontAlgn="b">
              <a:lnSpc>
                <a:spcPct val="130000"/>
              </a:lnSpc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②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将子程序入口地址或中断向量的地址送入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fontAlgn="b">
              <a:lnSpc>
                <a:spcPct val="13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程序计数器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的计数宽度决定了程序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存储器的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地址范围。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AT89S51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单片机中的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位数为</a:t>
            </a:r>
            <a:r>
              <a:rPr lang="en-US" altLang="zh-CN" sz="24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，故可对</a:t>
            </a:r>
            <a:r>
              <a:rPr lang="en-US" altLang="zh-CN" sz="2400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64KB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2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）的程序存储器进行寻址。  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74" name="直接连接符 73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20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92" name="直接连接符 91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Rectangle 44"/>
          <p:cNvSpPr>
            <a:spLocks noChangeArrowheads="1"/>
          </p:cNvSpPr>
          <p:nvPr/>
        </p:nvSpPr>
        <p:spPr bwMode="auto">
          <a:xfrm>
            <a:off x="343803" y="788449"/>
            <a:ext cx="258952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lang="en-US" altLang="zh-CN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2.4.2  </a:t>
            </a:r>
            <a:r>
              <a:rPr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时钟电路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3802" y="1208167"/>
            <a:ext cx="839379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时钟频率直接影响单片机的速度，电路的质量直接影响系统的稳定性。</a:t>
            </a:r>
            <a:endParaRPr kumimoji="0" lang="en-US" altLang="zh-CN" sz="24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常用时钟电路有两种方式：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内部时钟方式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外部时钟方式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2" name="矩形 11"/>
          <p:cNvSpPr/>
          <p:nvPr/>
        </p:nvSpPr>
        <p:spPr>
          <a:xfrm>
            <a:off x="2032966" y="-32810"/>
            <a:ext cx="52188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2.4 CPU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时钟电路与时序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9072" y="2669416"/>
            <a:ext cx="5117199" cy="371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2400" kern="0" dirty="0">
                <a:solidFill>
                  <a:srgbClr val="99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kern="0" dirty="0">
                <a:solidFill>
                  <a:srgbClr val="99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内部时钟方式 </a:t>
            </a:r>
          </a:p>
          <a:p>
            <a:pPr lvl="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两引脚间跨接石英晶体振荡器和微调电容，形成稳定振荡器，经片内电路反相放大后，向单片机内部输入时钟信号。</a:t>
            </a:r>
            <a:endParaRPr lang="en-US" altLang="zh-CN" sz="24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C1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C2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典型值通常选择为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15-30pF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左右。目前，</a:t>
            </a:r>
            <a:r>
              <a:rPr lang="zh-CN" altLang="en-US" sz="24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常用的晶体的振荡频率在</a:t>
            </a:r>
            <a:r>
              <a:rPr lang="en-US" altLang="zh-CN" sz="24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1.2MHz</a:t>
            </a:r>
            <a:r>
              <a:rPr lang="zh-CN" altLang="en-US" sz="24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12MHz</a:t>
            </a:r>
            <a:r>
              <a:rPr lang="zh-CN" altLang="en-US" sz="24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之间。</a:t>
            </a:r>
          </a:p>
        </p:txBody>
      </p:sp>
      <p:grpSp>
        <p:nvGrpSpPr>
          <p:cNvPr id="106" name="Group 5"/>
          <p:cNvGrpSpPr>
            <a:grpSpLocks/>
          </p:cNvGrpSpPr>
          <p:nvPr/>
        </p:nvGrpSpPr>
        <p:grpSpPr bwMode="auto">
          <a:xfrm>
            <a:off x="5410208" y="3163185"/>
            <a:ext cx="3168653" cy="2613025"/>
            <a:chOff x="3591" y="611"/>
            <a:chExt cx="1995" cy="1646"/>
          </a:xfrm>
        </p:grpSpPr>
        <p:sp>
          <p:nvSpPr>
            <p:cNvPr id="107" name="Rectangle 6"/>
            <p:cNvSpPr>
              <a:spLocks noChangeArrowheads="1"/>
            </p:cNvSpPr>
            <p:nvPr/>
          </p:nvSpPr>
          <p:spPr bwMode="auto">
            <a:xfrm>
              <a:off x="4785" y="1779"/>
              <a:ext cx="453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XTAL2</a:t>
              </a:r>
            </a:p>
          </p:txBody>
        </p:sp>
        <p:sp>
          <p:nvSpPr>
            <p:cNvPr id="108" name="Text Box 7"/>
            <p:cNvSpPr txBox="1">
              <a:spLocks noChangeArrowheads="1"/>
            </p:cNvSpPr>
            <p:nvPr/>
          </p:nvSpPr>
          <p:spPr bwMode="auto">
            <a:xfrm>
              <a:off x="3758" y="836"/>
              <a:ext cx="5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30pF</a:t>
              </a:r>
            </a:p>
          </p:txBody>
        </p:sp>
        <p:sp>
          <p:nvSpPr>
            <p:cNvPr id="109" name="Rectangle 8"/>
            <p:cNvSpPr>
              <a:spLocks noChangeArrowheads="1"/>
            </p:cNvSpPr>
            <p:nvPr/>
          </p:nvSpPr>
          <p:spPr bwMode="auto">
            <a:xfrm rot="5400000">
              <a:off x="4615" y="1106"/>
              <a:ext cx="90" cy="91"/>
            </a:xfrm>
            <a:prstGeom prst="rect">
              <a:avLst/>
            </a:prstGeom>
            <a:solidFill>
              <a:srgbClr val="C0C0C0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0" name="Rectangle 9"/>
            <p:cNvSpPr>
              <a:spLocks noChangeArrowheads="1"/>
            </p:cNvSpPr>
            <p:nvPr/>
          </p:nvSpPr>
          <p:spPr bwMode="auto">
            <a:xfrm rot="5400000">
              <a:off x="4614" y="1651"/>
              <a:ext cx="91" cy="91"/>
            </a:xfrm>
            <a:prstGeom prst="rect">
              <a:avLst/>
            </a:prstGeom>
            <a:solidFill>
              <a:srgbClr val="C0C0C0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1" name="Rectangle 10"/>
            <p:cNvSpPr>
              <a:spLocks noChangeArrowheads="1"/>
            </p:cNvSpPr>
            <p:nvPr/>
          </p:nvSpPr>
          <p:spPr bwMode="auto">
            <a:xfrm rot="5400000">
              <a:off x="4185" y="1312"/>
              <a:ext cx="45" cy="182"/>
            </a:xfrm>
            <a:prstGeom prst="rect">
              <a:avLst/>
            </a:prstGeom>
            <a:solidFill>
              <a:srgbClr val="BBE0E3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" name="Line 11"/>
            <p:cNvSpPr>
              <a:spLocks noChangeShapeType="1"/>
            </p:cNvSpPr>
            <p:nvPr/>
          </p:nvSpPr>
          <p:spPr bwMode="auto">
            <a:xfrm rot="5400000">
              <a:off x="4208" y="1243"/>
              <a:ext cx="0" cy="18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3" name="Line 12"/>
            <p:cNvSpPr>
              <a:spLocks noChangeShapeType="1"/>
            </p:cNvSpPr>
            <p:nvPr/>
          </p:nvSpPr>
          <p:spPr bwMode="auto">
            <a:xfrm rot="5400000">
              <a:off x="4208" y="1379"/>
              <a:ext cx="0" cy="18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4" name="Line 13"/>
            <p:cNvSpPr>
              <a:spLocks noChangeShapeType="1"/>
            </p:cNvSpPr>
            <p:nvPr/>
          </p:nvSpPr>
          <p:spPr bwMode="auto">
            <a:xfrm rot="5400000">
              <a:off x="4419" y="956"/>
              <a:ext cx="0" cy="3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5" name="Line 14"/>
            <p:cNvSpPr>
              <a:spLocks noChangeShapeType="1"/>
            </p:cNvSpPr>
            <p:nvPr/>
          </p:nvSpPr>
          <p:spPr bwMode="auto">
            <a:xfrm rot="5400000">
              <a:off x="4416" y="1498"/>
              <a:ext cx="0" cy="39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6" name="Line 15"/>
            <p:cNvSpPr>
              <a:spLocks noChangeShapeType="1"/>
            </p:cNvSpPr>
            <p:nvPr/>
          </p:nvSpPr>
          <p:spPr bwMode="auto">
            <a:xfrm rot="5400000">
              <a:off x="4117" y="1243"/>
              <a:ext cx="18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7" name="Line 16"/>
            <p:cNvSpPr>
              <a:spLocks noChangeShapeType="1"/>
            </p:cNvSpPr>
            <p:nvPr/>
          </p:nvSpPr>
          <p:spPr bwMode="auto">
            <a:xfrm rot="5400000">
              <a:off x="4094" y="1584"/>
              <a:ext cx="22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8" name="Line 17"/>
            <p:cNvSpPr>
              <a:spLocks noChangeShapeType="1"/>
            </p:cNvSpPr>
            <p:nvPr/>
          </p:nvSpPr>
          <p:spPr bwMode="auto">
            <a:xfrm rot="5400000">
              <a:off x="3890" y="1152"/>
              <a:ext cx="18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9" name="Line 18"/>
            <p:cNvSpPr>
              <a:spLocks noChangeShapeType="1"/>
            </p:cNvSpPr>
            <p:nvPr/>
          </p:nvSpPr>
          <p:spPr bwMode="auto">
            <a:xfrm rot="5400000">
              <a:off x="3936" y="1697"/>
              <a:ext cx="18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0" name="Line 19"/>
            <p:cNvSpPr>
              <a:spLocks noChangeShapeType="1"/>
            </p:cNvSpPr>
            <p:nvPr/>
          </p:nvSpPr>
          <p:spPr bwMode="auto">
            <a:xfrm rot="5400000">
              <a:off x="3890" y="1697"/>
              <a:ext cx="18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1" name="Line 20"/>
            <p:cNvSpPr>
              <a:spLocks noChangeShapeType="1"/>
            </p:cNvSpPr>
            <p:nvPr/>
          </p:nvSpPr>
          <p:spPr bwMode="auto">
            <a:xfrm rot="5400000">
              <a:off x="4117" y="1061"/>
              <a:ext cx="0" cy="18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2" name="Line 21"/>
            <p:cNvSpPr>
              <a:spLocks noChangeShapeType="1"/>
            </p:cNvSpPr>
            <p:nvPr/>
          </p:nvSpPr>
          <p:spPr bwMode="auto">
            <a:xfrm rot="5400000">
              <a:off x="4117" y="1606"/>
              <a:ext cx="0" cy="18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3" name="Line 22"/>
            <p:cNvSpPr>
              <a:spLocks noChangeShapeType="1"/>
            </p:cNvSpPr>
            <p:nvPr/>
          </p:nvSpPr>
          <p:spPr bwMode="auto">
            <a:xfrm rot="5400000">
              <a:off x="3913" y="1084"/>
              <a:ext cx="0" cy="13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" name="Line 23"/>
            <p:cNvSpPr>
              <a:spLocks noChangeShapeType="1"/>
            </p:cNvSpPr>
            <p:nvPr/>
          </p:nvSpPr>
          <p:spPr bwMode="auto">
            <a:xfrm rot="5400000">
              <a:off x="3913" y="1629"/>
              <a:ext cx="0" cy="13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5" name="Line 24"/>
            <p:cNvSpPr>
              <a:spLocks noChangeShapeType="1"/>
            </p:cNvSpPr>
            <p:nvPr/>
          </p:nvSpPr>
          <p:spPr bwMode="auto">
            <a:xfrm rot="5400000">
              <a:off x="3572" y="1425"/>
              <a:ext cx="54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6" name="Line 25"/>
            <p:cNvSpPr>
              <a:spLocks noChangeShapeType="1"/>
            </p:cNvSpPr>
            <p:nvPr/>
          </p:nvSpPr>
          <p:spPr bwMode="auto">
            <a:xfrm rot="5400000">
              <a:off x="3759" y="1357"/>
              <a:ext cx="0" cy="13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7" name="Rectangle 26"/>
            <p:cNvSpPr>
              <a:spLocks noChangeArrowheads="1"/>
            </p:cNvSpPr>
            <p:nvPr/>
          </p:nvSpPr>
          <p:spPr bwMode="auto">
            <a:xfrm rot="5400000">
              <a:off x="3666" y="1510"/>
              <a:ext cx="27" cy="177"/>
            </a:xfrm>
            <a:prstGeom prst="rect">
              <a:avLst/>
            </a:prstGeom>
            <a:solidFill>
              <a:srgbClr val="000000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8" name="Oval 27"/>
            <p:cNvSpPr>
              <a:spLocks noChangeArrowheads="1"/>
            </p:cNvSpPr>
            <p:nvPr/>
          </p:nvSpPr>
          <p:spPr bwMode="auto">
            <a:xfrm rot="5400000">
              <a:off x="4180" y="1126"/>
              <a:ext cx="56" cy="56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9" name="Oval 28"/>
            <p:cNvSpPr>
              <a:spLocks noChangeArrowheads="1"/>
            </p:cNvSpPr>
            <p:nvPr/>
          </p:nvSpPr>
          <p:spPr bwMode="auto">
            <a:xfrm rot="5400000">
              <a:off x="4171" y="1674"/>
              <a:ext cx="56" cy="56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0" name="Oval 29"/>
            <p:cNvSpPr>
              <a:spLocks noChangeArrowheads="1"/>
            </p:cNvSpPr>
            <p:nvPr/>
          </p:nvSpPr>
          <p:spPr bwMode="auto">
            <a:xfrm rot="5400000">
              <a:off x="3805" y="1392"/>
              <a:ext cx="55" cy="56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1" name="Line 30"/>
            <p:cNvSpPr>
              <a:spLocks noChangeShapeType="1"/>
            </p:cNvSpPr>
            <p:nvPr/>
          </p:nvSpPr>
          <p:spPr bwMode="auto">
            <a:xfrm rot="5400000">
              <a:off x="3936" y="1152"/>
              <a:ext cx="18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2" name="Rectangle 31"/>
            <p:cNvSpPr>
              <a:spLocks noChangeArrowheads="1"/>
            </p:cNvSpPr>
            <p:nvPr/>
          </p:nvSpPr>
          <p:spPr bwMode="auto">
            <a:xfrm>
              <a:off x="4668" y="859"/>
              <a:ext cx="918" cy="1398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3" name="Text Box 32"/>
            <p:cNvSpPr txBox="1">
              <a:spLocks noChangeArrowheads="1"/>
            </p:cNvSpPr>
            <p:nvPr/>
          </p:nvSpPr>
          <p:spPr bwMode="auto">
            <a:xfrm>
              <a:off x="4721" y="611"/>
              <a:ext cx="80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kern="0" dirty="0" smtClean="0">
                  <a:solidFill>
                    <a:srgbClr val="000000"/>
                  </a:solidFill>
                </a:rPr>
                <a:t>AT89S</a:t>
              </a: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51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4" name="Line 33"/>
            <p:cNvSpPr>
              <a:spLocks noChangeShapeType="1"/>
            </p:cNvSpPr>
            <p:nvPr/>
          </p:nvSpPr>
          <p:spPr bwMode="auto">
            <a:xfrm rot="5400000">
              <a:off x="3595" y="1511"/>
              <a:ext cx="18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5" name="Text Box 34"/>
            <p:cNvSpPr txBox="1">
              <a:spLocks noChangeArrowheads="1"/>
            </p:cNvSpPr>
            <p:nvPr/>
          </p:nvSpPr>
          <p:spPr bwMode="auto">
            <a:xfrm>
              <a:off x="3751" y="1750"/>
              <a:ext cx="5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30pF</a:t>
              </a:r>
            </a:p>
          </p:txBody>
        </p:sp>
        <p:sp>
          <p:nvSpPr>
            <p:cNvPr id="136" name="Rectangle 35"/>
            <p:cNvSpPr>
              <a:spLocks noChangeArrowheads="1"/>
            </p:cNvSpPr>
            <p:nvPr/>
          </p:nvSpPr>
          <p:spPr bwMode="auto">
            <a:xfrm>
              <a:off x="4126" y="1710"/>
              <a:ext cx="5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609600" marR="0" lvl="0" indent="-60960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9999"/>
                </a:buClr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XTAL2</a:t>
              </a:r>
            </a:p>
          </p:txBody>
        </p:sp>
        <p:sp>
          <p:nvSpPr>
            <p:cNvPr id="137" name="Rectangle 36"/>
            <p:cNvSpPr>
              <a:spLocks noChangeArrowheads="1"/>
            </p:cNvSpPr>
            <p:nvPr/>
          </p:nvSpPr>
          <p:spPr bwMode="auto">
            <a:xfrm>
              <a:off x="4785" y="1107"/>
              <a:ext cx="261" cy="78"/>
            </a:xfrm>
            <a:prstGeom prst="rect">
              <a:avLst/>
            </a:prstGeom>
            <a:noFill/>
            <a:ln w="28575" algn="ctr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8" name="Rectangle 37"/>
            <p:cNvSpPr>
              <a:spLocks noChangeArrowheads="1"/>
            </p:cNvSpPr>
            <p:nvPr/>
          </p:nvSpPr>
          <p:spPr bwMode="auto">
            <a:xfrm rot="-5400000">
              <a:off x="5363" y="1385"/>
              <a:ext cx="261" cy="78"/>
            </a:xfrm>
            <a:prstGeom prst="rect">
              <a:avLst/>
            </a:prstGeom>
            <a:noFill/>
            <a:ln w="28575" algn="ctr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9" name="Rectangle 38"/>
            <p:cNvSpPr>
              <a:spLocks noChangeArrowheads="1"/>
            </p:cNvSpPr>
            <p:nvPr/>
          </p:nvSpPr>
          <p:spPr bwMode="auto">
            <a:xfrm>
              <a:off x="5078" y="1328"/>
              <a:ext cx="273" cy="210"/>
            </a:xfrm>
            <a:prstGeom prst="rect">
              <a:avLst/>
            </a:prstGeom>
            <a:noFill/>
            <a:ln w="28575" algn="ctr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0" name="Rectangle 39"/>
            <p:cNvSpPr>
              <a:spLocks noChangeArrowheads="1"/>
            </p:cNvSpPr>
            <p:nvPr/>
          </p:nvSpPr>
          <p:spPr bwMode="auto">
            <a:xfrm>
              <a:off x="5118" y="1293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609600" marR="0" lvl="0" indent="-60960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9999"/>
                </a:buClr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41" name="Oval 40"/>
            <p:cNvSpPr>
              <a:spLocks noChangeArrowheads="1"/>
            </p:cNvSpPr>
            <p:nvPr/>
          </p:nvSpPr>
          <p:spPr bwMode="auto">
            <a:xfrm>
              <a:off x="5193" y="1548"/>
              <a:ext cx="56" cy="56"/>
            </a:xfrm>
            <a:prstGeom prst="ellips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2" name="Line 41"/>
            <p:cNvSpPr>
              <a:spLocks noChangeShapeType="1"/>
            </p:cNvSpPr>
            <p:nvPr/>
          </p:nvSpPr>
          <p:spPr bwMode="auto">
            <a:xfrm rot="5400000">
              <a:off x="4728" y="1080"/>
              <a:ext cx="0" cy="13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43" name="Line 42"/>
            <p:cNvSpPr>
              <a:spLocks noChangeShapeType="1"/>
            </p:cNvSpPr>
            <p:nvPr/>
          </p:nvSpPr>
          <p:spPr bwMode="auto">
            <a:xfrm rot="5400000">
              <a:off x="5268" y="921"/>
              <a:ext cx="0" cy="44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44" name="Line 43"/>
            <p:cNvSpPr>
              <a:spLocks noChangeShapeType="1"/>
            </p:cNvSpPr>
            <p:nvPr/>
          </p:nvSpPr>
          <p:spPr bwMode="auto">
            <a:xfrm rot="5400000">
              <a:off x="5078" y="1747"/>
              <a:ext cx="284" cy="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45" name="Line 44"/>
            <p:cNvSpPr>
              <a:spLocks noChangeShapeType="1"/>
            </p:cNvSpPr>
            <p:nvPr/>
          </p:nvSpPr>
          <p:spPr bwMode="auto">
            <a:xfrm rot="5400000">
              <a:off x="5087" y="1280"/>
              <a:ext cx="0" cy="83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46" name="Line 45"/>
            <p:cNvSpPr>
              <a:spLocks noChangeShapeType="1"/>
            </p:cNvSpPr>
            <p:nvPr/>
          </p:nvSpPr>
          <p:spPr bwMode="auto">
            <a:xfrm rot="5400000">
              <a:off x="5413" y="1625"/>
              <a:ext cx="161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47" name="Line 46"/>
            <p:cNvSpPr>
              <a:spLocks noChangeShapeType="1"/>
            </p:cNvSpPr>
            <p:nvPr/>
          </p:nvSpPr>
          <p:spPr bwMode="auto">
            <a:xfrm rot="5400000">
              <a:off x="5409" y="1213"/>
              <a:ext cx="161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48" name="Line 47"/>
            <p:cNvSpPr>
              <a:spLocks noChangeShapeType="1"/>
            </p:cNvSpPr>
            <p:nvPr/>
          </p:nvSpPr>
          <p:spPr bwMode="auto">
            <a:xfrm rot="5400000">
              <a:off x="5125" y="1234"/>
              <a:ext cx="1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49" name="Rectangle 48"/>
            <p:cNvSpPr>
              <a:spLocks noChangeArrowheads="1"/>
            </p:cNvSpPr>
            <p:nvPr/>
          </p:nvSpPr>
          <p:spPr bwMode="auto">
            <a:xfrm>
              <a:off x="4140" y="892"/>
              <a:ext cx="5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609600" marR="0" lvl="0" indent="-60960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9999"/>
                </a:buClr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XTAL1</a:t>
              </a:r>
            </a:p>
          </p:txBody>
        </p:sp>
        <p:sp>
          <p:nvSpPr>
            <p:cNvPr id="150" name="Rectangle 49"/>
            <p:cNvSpPr>
              <a:spLocks noChangeArrowheads="1"/>
            </p:cNvSpPr>
            <p:nvPr/>
          </p:nvSpPr>
          <p:spPr bwMode="auto">
            <a:xfrm>
              <a:off x="4892" y="1849"/>
              <a:ext cx="632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609600" marR="0" lvl="0" indent="-60960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至内部</a:t>
              </a:r>
            </a:p>
            <a:p>
              <a:pPr marL="609600" marR="0" lvl="0" indent="-60960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时钟电路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80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92" name="直接连接符 91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Rectangle 44"/>
          <p:cNvSpPr>
            <a:spLocks noChangeArrowheads="1"/>
          </p:cNvSpPr>
          <p:nvPr/>
        </p:nvSpPr>
        <p:spPr bwMode="auto">
          <a:xfrm>
            <a:off x="343803" y="788449"/>
            <a:ext cx="258952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lang="en-US" altLang="zh-CN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2.4.2  </a:t>
            </a:r>
            <a:r>
              <a:rPr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时钟电路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3802" y="1208167"/>
            <a:ext cx="839379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时钟频率直接影响单片机的速度，电路的质量直接影响系统的稳定性。</a:t>
            </a:r>
            <a:endParaRPr kumimoji="0" lang="en-US" altLang="zh-CN" sz="24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常用时钟电路有两种方式：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内部时钟方式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外部时钟方式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2" name="矩形 11"/>
          <p:cNvSpPr/>
          <p:nvPr/>
        </p:nvSpPr>
        <p:spPr>
          <a:xfrm>
            <a:off x="2032966" y="-32810"/>
            <a:ext cx="52188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2.4 CPU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时钟电路与时序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19001" y="2703931"/>
            <a:ext cx="4748299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2400" kern="0" dirty="0">
                <a:solidFill>
                  <a:srgbClr val="99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kern="0" dirty="0">
                <a:solidFill>
                  <a:srgbClr val="99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外部时钟方式 </a:t>
            </a:r>
          </a:p>
          <a:p>
            <a:pPr indent="45720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外部时钟源直接接到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XTAL1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端，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XTAL2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端悬空。</a:t>
            </a:r>
          </a:p>
          <a:p>
            <a:pPr lvl="0" indent="45720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于多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</a:t>
            </a:r>
            <a:r>
              <a:rPr lang="en-US" altLang="zh-CN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AT89S51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单片机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同时工作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8" name="Group 50"/>
          <p:cNvGrpSpPr>
            <a:grpSpLocks/>
          </p:cNvGrpSpPr>
          <p:nvPr/>
        </p:nvGrpSpPr>
        <p:grpSpPr bwMode="auto">
          <a:xfrm>
            <a:off x="6156703" y="3674965"/>
            <a:ext cx="2201084" cy="1247775"/>
            <a:chOff x="4074" y="2840"/>
            <a:chExt cx="1377" cy="786"/>
          </a:xfrm>
        </p:grpSpPr>
        <p:sp>
          <p:nvSpPr>
            <p:cNvPr id="189" name="Rectangle 51"/>
            <p:cNvSpPr>
              <a:spLocks noChangeArrowheads="1"/>
            </p:cNvSpPr>
            <p:nvPr/>
          </p:nvSpPr>
          <p:spPr bwMode="auto">
            <a:xfrm>
              <a:off x="4830" y="2840"/>
              <a:ext cx="621" cy="786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XTAL1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XTAL2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0" name="Line 52"/>
            <p:cNvSpPr>
              <a:spLocks noChangeShapeType="1"/>
            </p:cNvSpPr>
            <p:nvPr/>
          </p:nvSpPr>
          <p:spPr bwMode="auto">
            <a:xfrm flipV="1">
              <a:off x="4539" y="3389"/>
              <a:ext cx="25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2" name="Line 54"/>
            <p:cNvSpPr>
              <a:spLocks noChangeShapeType="1"/>
            </p:cNvSpPr>
            <p:nvPr/>
          </p:nvSpPr>
          <p:spPr bwMode="auto">
            <a:xfrm>
              <a:off x="4511" y="3042"/>
              <a:ext cx="31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3" name="Rectangle 55"/>
            <p:cNvSpPr>
              <a:spLocks noChangeArrowheads="1"/>
            </p:cNvSpPr>
            <p:nvPr/>
          </p:nvSpPr>
          <p:spPr bwMode="auto">
            <a:xfrm>
              <a:off x="4785" y="3014"/>
              <a:ext cx="64" cy="56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" name="Rectangle 56"/>
            <p:cNvSpPr>
              <a:spLocks noChangeArrowheads="1"/>
            </p:cNvSpPr>
            <p:nvPr/>
          </p:nvSpPr>
          <p:spPr bwMode="auto">
            <a:xfrm>
              <a:off x="4794" y="3353"/>
              <a:ext cx="63" cy="64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6" name="Rectangle 58"/>
            <p:cNvSpPr>
              <a:spLocks noChangeArrowheads="1"/>
            </p:cNvSpPr>
            <p:nvPr/>
          </p:nvSpPr>
          <p:spPr bwMode="auto">
            <a:xfrm>
              <a:off x="4074" y="3291"/>
              <a:ext cx="521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悬空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288" y="3628830"/>
            <a:ext cx="1181043" cy="41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2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92" name="直接连接符 91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4" name="矩形 93"/>
          <p:cNvSpPr/>
          <p:nvPr/>
        </p:nvSpPr>
        <p:spPr>
          <a:xfrm>
            <a:off x="2052639" y="-32810"/>
            <a:ext cx="50724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2.4 CPU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、时钟电路与时序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44"/>
          <p:cNvSpPr>
            <a:spLocks noChangeArrowheads="1"/>
          </p:cNvSpPr>
          <p:nvPr/>
        </p:nvSpPr>
        <p:spPr bwMode="auto">
          <a:xfrm>
            <a:off x="343803" y="788449"/>
            <a:ext cx="258952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lang="en-US" altLang="zh-CN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2.4.3  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时序</a:t>
            </a:r>
          </a:p>
        </p:txBody>
      </p:sp>
      <p:sp>
        <p:nvSpPr>
          <p:cNvPr id="3" name="矩形 2"/>
          <p:cNvSpPr/>
          <p:nvPr/>
        </p:nvSpPr>
        <p:spPr>
          <a:xfrm>
            <a:off x="343803" y="1301065"/>
            <a:ext cx="85557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执行指令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一定时间顺序来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进行。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AT89S51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的时序单位有四个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，分别是时钟周期（节拍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表示）、状态（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）、机器周期和指令周期。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单片机执行指令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的各种时序均与时钟周期有关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Group 28"/>
          <p:cNvGrpSpPr>
            <a:grpSpLocks/>
          </p:cNvGrpSpPr>
          <p:nvPr/>
        </p:nvGrpSpPr>
        <p:grpSpPr bwMode="auto">
          <a:xfrm>
            <a:off x="2116013" y="5734240"/>
            <a:ext cx="5605462" cy="238125"/>
            <a:chOff x="1293" y="3339"/>
            <a:chExt cx="3531" cy="150"/>
          </a:xfrm>
        </p:grpSpPr>
        <p:cxnSp>
          <p:nvCxnSpPr>
            <p:cNvPr id="10" name="AutoShape 3"/>
            <p:cNvCxnSpPr>
              <a:cxnSpLocks noChangeShapeType="1"/>
            </p:cNvCxnSpPr>
            <p:nvPr/>
          </p:nvCxnSpPr>
          <p:spPr bwMode="auto">
            <a:xfrm>
              <a:off x="1656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4"/>
            <p:cNvCxnSpPr>
              <a:cxnSpLocks noChangeShapeType="1"/>
            </p:cNvCxnSpPr>
            <p:nvPr/>
          </p:nvCxnSpPr>
          <p:spPr bwMode="auto">
            <a:xfrm>
              <a:off x="2336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5"/>
            <p:cNvCxnSpPr>
              <a:cxnSpLocks noChangeShapeType="1"/>
            </p:cNvCxnSpPr>
            <p:nvPr/>
          </p:nvCxnSpPr>
          <p:spPr bwMode="auto">
            <a:xfrm>
              <a:off x="2110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6"/>
            <p:cNvCxnSpPr>
              <a:cxnSpLocks noChangeShapeType="1"/>
            </p:cNvCxnSpPr>
            <p:nvPr/>
          </p:nvCxnSpPr>
          <p:spPr bwMode="auto">
            <a:xfrm>
              <a:off x="1883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7"/>
            <p:cNvCxnSpPr>
              <a:cxnSpLocks noChangeShapeType="1"/>
            </p:cNvCxnSpPr>
            <p:nvPr/>
          </p:nvCxnSpPr>
          <p:spPr bwMode="auto">
            <a:xfrm>
              <a:off x="3017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8"/>
            <p:cNvCxnSpPr>
              <a:cxnSpLocks noChangeShapeType="1"/>
            </p:cNvCxnSpPr>
            <p:nvPr/>
          </p:nvCxnSpPr>
          <p:spPr bwMode="auto">
            <a:xfrm>
              <a:off x="2790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9"/>
            <p:cNvCxnSpPr>
              <a:cxnSpLocks noChangeShapeType="1"/>
            </p:cNvCxnSpPr>
            <p:nvPr/>
          </p:nvCxnSpPr>
          <p:spPr bwMode="auto">
            <a:xfrm>
              <a:off x="2563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10"/>
            <p:cNvCxnSpPr>
              <a:cxnSpLocks noChangeShapeType="1"/>
            </p:cNvCxnSpPr>
            <p:nvPr/>
          </p:nvCxnSpPr>
          <p:spPr bwMode="auto">
            <a:xfrm>
              <a:off x="3470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11"/>
            <p:cNvCxnSpPr>
              <a:cxnSpLocks noChangeShapeType="1"/>
            </p:cNvCxnSpPr>
            <p:nvPr/>
          </p:nvCxnSpPr>
          <p:spPr bwMode="auto">
            <a:xfrm>
              <a:off x="3244" y="3339"/>
              <a:ext cx="213" cy="150"/>
            </a:xfrm>
            <a:prstGeom prst="bentConnector3">
              <a:avLst>
                <a:gd name="adj1" fmla="val 49764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12"/>
            <p:cNvCxnSpPr>
              <a:cxnSpLocks noChangeShapeType="1"/>
            </p:cNvCxnSpPr>
            <p:nvPr/>
          </p:nvCxnSpPr>
          <p:spPr bwMode="auto">
            <a:xfrm>
              <a:off x="4604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13"/>
            <p:cNvCxnSpPr>
              <a:cxnSpLocks noChangeShapeType="1"/>
            </p:cNvCxnSpPr>
            <p:nvPr/>
          </p:nvCxnSpPr>
          <p:spPr bwMode="auto">
            <a:xfrm>
              <a:off x="4378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14"/>
            <p:cNvCxnSpPr>
              <a:cxnSpLocks noChangeShapeType="1"/>
            </p:cNvCxnSpPr>
            <p:nvPr/>
          </p:nvCxnSpPr>
          <p:spPr bwMode="auto">
            <a:xfrm>
              <a:off x="4151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15"/>
            <p:cNvCxnSpPr>
              <a:cxnSpLocks noChangeShapeType="1"/>
            </p:cNvCxnSpPr>
            <p:nvPr/>
          </p:nvCxnSpPr>
          <p:spPr bwMode="auto">
            <a:xfrm>
              <a:off x="3924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16"/>
            <p:cNvCxnSpPr>
              <a:cxnSpLocks noChangeShapeType="1"/>
            </p:cNvCxnSpPr>
            <p:nvPr/>
          </p:nvCxnSpPr>
          <p:spPr bwMode="auto">
            <a:xfrm>
              <a:off x="3697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17"/>
            <p:cNvCxnSpPr>
              <a:cxnSpLocks noChangeShapeType="1"/>
            </p:cNvCxnSpPr>
            <p:nvPr/>
          </p:nvCxnSpPr>
          <p:spPr bwMode="auto">
            <a:xfrm>
              <a:off x="1429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Line 18"/>
            <p:cNvSpPr>
              <a:spLocks noChangeShapeType="1"/>
            </p:cNvSpPr>
            <p:nvPr/>
          </p:nvSpPr>
          <p:spPr bwMode="auto">
            <a:xfrm>
              <a:off x="1293" y="3475"/>
              <a:ext cx="1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30"/>
          <p:cNvGrpSpPr>
            <a:grpSpLocks/>
          </p:cNvGrpSpPr>
          <p:nvPr/>
        </p:nvGrpSpPr>
        <p:grpSpPr bwMode="auto">
          <a:xfrm>
            <a:off x="1757238" y="5373878"/>
            <a:ext cx="1368425" cy="1260475"/>
            <a:chOff x="1067" y="3112"/>
            <a:chExt cx="862" cy="998"/>
          </a:xfrm>
        </p:grpSpPr>
        <p:sp>
          <p:nvSpPr>
            <p:cNvPr id="27" name="Line 19"/>
            <p:cNvSpPr>
              <a:spLocks noChangeShapeType="1"/>
            </p:cNvSpPr>
            <p:nvPr/>
          </p:nvSpPr>
          <p:spPr bwMode="auto">
            <a:xfrm flipH="1">
              <a:off x="1430" y="3112"/>
              <a:ext cx="0" cy="998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20"/>
            <p:cNvSpPr>
              <a:spLocks noChangeShapeType="1"/>
            </p:cNvSpPr>
            <p:nvPr/>
          </p:nvSpPr>
          <p:spPr bwMode="auto">
            <a:xfrm flipH="1">
              <a:off x="1656" y="3112"/>
              <a:ext cx="2" cy="227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21"/>
            <p:cNvSpPr>
              <a:spLocks noChangeShapeType="1"/>
            </p:cNvSpPr>
            <p:nvPr/>
          </p:nvSpPr>
          <p:spPr bwMode="auto">
            <a:xfrm>
              <a:off x="1067" y="3203"/>
              <a:ext cx="31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22"/>
            <p:cNvSpPr>
              <a:spLocks noChangeShapeType="1"/>
            </p:cNvSpPr>
            <p:nvPr/>
          </p:nvSpPr>
          <p:spPr bwMode="auto">
            <a:xfrm flipH="1">
              <a:off x="1656" y="3203"/>
              <a:ext cx="27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Rectangle 23"/>
            <p:cNvSpPr>
              <a:spLocks noChangeArrowheads="1"/>
            </p:cNvSpPr>
            <p:nvPr/>
          </p:nvSpPr>
          <p:spPr bwMode="auto">
            <a:xfrm>
              <a:off x="1430" y="3112"/>
              <a:ext cx="226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 b="0">
                  <a:solidFill>
                    <a:srgbClr val="FF0000"/>
                  </a:solidFill>
                </a:rPr>
                <a:t>T</a:t>
              </a:r>
            </a:p>
          </p:txBody>
        </p:sp>
      </p:grpSp>
      <p:sp>
        <p:nvSpPr>
          <p:cNvPr id="32" name="AutoShape 31"/>
          <p:cNvSpPr>
            <a:spLocks noChangeArrowheads="1"/>
          </p:cNvSpPr>
          <p:nvPr/>
        </p:nvSpPr>
        <p:spPr bwMode="auto">
          <a:xfrm>
            <a:off x="1138113" y="6269228"/>
            <a:ext cx="704850" cy="401637"/>
          </a:xfrm>
          <a:prstGeom prst="wedgeRectCallout">
            <a:avLst>
              <a:gd name="adj1" fmla="val 134236"/>
              <a:gd name="adj2" fmla="val -160671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000" b="0"/>
              <a:t>P1</a:t>
            </a:r>
          </a:p>
        </p:txBody>
      </p:sp>
      <p:sp>
        <p:nvSpPr>
          <p:cNvPr id="33" name="AutoShape 32"/>
          <p:cNvSpPr>
            <a:spLocks noChangeArrowheads="1"/>
          </p:cNvSpPr>
          <p:nvPr/>
        </p:nvSpPr>
        <p:spPr bwMode="auto">
          <a:xfrm>
            <a:off x="3303463" y="6247003"/>
            <a:ext cx="809625" cy="395287"/>
          </a:xfrm>
          <a:prstGeom prst="wedgeRectCallout">
            <a:avLst>
              <a:gd name="adj1" fmla="val -111764"/>
              <a:gd name="adj2" fmla="val -147991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000" b="0"/>
              <a:t>P2</a:t>
            </a:r>
          </a:p>
        </p:txBody>
      </p:sp>
      <p:sp>
        <p:nvSpPr>
          <p:cNvPr id="34" name="Line 33"/>
          <p:cNvSpPr>
            <a:spLocks noChangeShapeType="1"/>
          </p:cNvSpPr>
          <p:nvPr/>
        </p:nvSpPr>
        <p:spPr bwMode="auto">
          <a:xfrm flipH="1">
            <a:off x="3051050" y="5375465"/>
            <a:ext cx="1588" cy="1223963"/>
          </a:xfrm>
          <a:prstGeom prst="line">
            <a:avLst/>
          </a:prstGeom>
          <a:noFill/>
          <a:ln w="28575">
            <a:solidFill>
              <a:srgbClr val="0066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Rectangle 29"/>
          <p:cNvSpPr>
            <a:spLocks noChangeArrowheads="1"/>
          </p:cNvSpPr>
          <p:nvPr/>
        </p:nvSpPr>
        <p:spPr bwMode="auto">
          <a:xfrm>
            <a:off x="2331913" y="6023165"/>
            <a:ext cx="719137" cy="360363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000" b="0"/>
              <a:t>S1</a:t>
            </a:r>
          </a:p>
        </p:txBody>
      </p:sp>
      <p:sp>
        <p:nvSpPr>
          <p:cNvPr id="36" name="Rectangle 2"/>
          <p:cNvSpPr txBox="1">
            <a:spLocks noChangeArrowheads="1"/>
          </p:cNvSpPr>
          <p:nvPr/>
        </p:nvSpPr>
        <p:spPr bwMode="auto">
          <a:xfrm>
            <a:off x="349250" y="2444064"/>
            <a:ext cx="8159750" cy="175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① </a:t>
            </a:r>
            <a:r>
              <a:rPr kumimoji="0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时钟周期</a:t>
            </a:r>
            <a:r>
              <a:rPr kumimoji="0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0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又称为振荡周期、</a:t>
            </a:r>
            <a:r>
              <a:rPr kumimoji="1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节拍</a:t>
            </a:r>
            <a:r>
              <a:rPr kumimoji="1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（用</a:t>
            </a:r>
            <a:r>
              <a:rPr kumimoji="1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kumimoji="1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表示），</a:t>
            </a:r>
            <a:r>
              <a:rPr kumimoji="0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由外接晶体或外输入时钟来决定。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其值为振荡器频率的倒数。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它是时序中最小的时间单位。</a:t>
            </a:r>
          </a:p>
          <a:p>
            <a:pPr marL="342900" marR="0" lvl="0" indent="-342900" algn="l" defTabSz="914400" rtl="0" eaLnBrk="1" fontAlgn="base" latinLnBrk="0" hangingPunct="1"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	       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kumimoji="0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kumimoji="0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在单片机外接</a:t>
            </a:r>
            <a:r>
              <a:rPr kumimoji="0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1MHz</a:t>
            </a:r>
            <a:r>
              <a:rPr kumimoji="0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的晶体，则单片机的系统时钟的频率为</a:t>
            </a:r>
            <a:r>
              <a:rPr kumimoji="0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1MHz</a:t>
            </a:r>
            <a:r>
              <a:rPr kumimoji="0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，时钟周期为</a:t>
            </a:r>
            <a:r>
              <a:rPr kumimoji="0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µs</a:t>
            </a:r>
            <a:r>
              <a:rPr kumimoji="0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ectangle 27"/>
          <p:cNvSpPr>
            <a:spLocks noChangeArrowheads="1"/>
          </p:cNvSpPr>
          <p:nvPr/>
        </p:nvSpPr>
        <p:spPr bwMode="auto">
          <a:xfrm>
            <a:off x="311025" y="4078291"/>
            <a:ext cx="84646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② </a:t>
            </a:r>
            <a:r>
              <a:rPr kumimoji="1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状态（用</a:t>
            </a:r>
            <a:r>
              <a:rPr kumimoji="1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1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表示）：</a:t>
            </a:r>
            <a:r>
              <a:rPr kumimoji="1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单片机振荡脉冲经过二分频后</a:t>
            </a:r>
            <a:r>
              <a:rPr kumimoji="1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即得到</a:t>
            </a:r>
            <a:r>
              <a:rPr kumimoji="1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整个单片机</a:t>
            </a:r>
            <a:r>
              <a:rPr kumimoji="1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工</a:t>
            </a:r>
            <a:endParaRPr kumimoji="1" lang="en-US" altLang="zh-CN" sz="20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0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r>
              <a:rPr kumimoji="1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系统的状态</a:t>
            </a:r>
            <a:r>
              <a:rPr kumimoji="1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两个时钟周期为一个状态</a:t>
            </a:r>
            <a:r>
              <a:rPr kumimoji="1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，前一周期</a:t>
            </a:r>
            <a:r>
              <a:rPr kumimoji="1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对应的节拍定义为</a:t>
            </a:r>
            <a:r>
              <a:rPr kumimoji="1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kumimoji="1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，后</a:t>
            </a:r>
            <a:r>
              <a:rPr kumimoji="1" lang="zh-CN" altLang="en-US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kumimoji="1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周期</a:t>
            </a:r>
            <a:r>
              <a:rPr kumimoji="1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对应的</a:t>
            </a:r>
            <a:r>
              <a:rPr kumimoji="1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节拍定</a:t>
            </a:r>
            <a:r>
              <a:rPr kumimoji="1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义为</a:t>
            </a:r>
            <a:r>
              <a:rPr kumimoji="1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kumimoji="1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759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矩形 5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2.1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内部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结构及引脚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9942" y="944232"/>
            <a:ext cx="53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二进制位数与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寻址范围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945631"/>
              </p:ext>
            </p:extLst>
          </p:nvPr>
        </p:nvGraphicFramePr>
        <p:xfrm>
          <a:off x="838172" y="3697464"/>
          <a:ext cx="3808400" cy="4598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76050"/>
                <a:gridCol w="476050"/>
                <a:gridCol w="476050"/>
                <a:gridCol w="476050"/>
                <a:gridCol w="476050"/>
                <a:gridCol w="476050"/>
                <a:gridCol w="476050"/>
                <a:gridCol w="476050"/>
              </a:tblGrid>
              <a:tr h="459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146288"/>
              </p:ext>
            </p:extLst>
          </p:nvPr>
        </p:nvGraphicFramePr>
        <p:xfrm>
          <a:off x="902551" y="1541379"/>
          <a:ext cx="42030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30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313241" y="1485168"/>
            <a:ext cx="1001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0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1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429606" y="1508251"/>
                <a:ext cx="571502" cy="438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2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2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606" y="1508251"/>
                <a:ext cx="571502" cy="43858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3" name="表格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315774"/>
              </p:ext>
            </p:extLst>
          </p:nvPr>
        </p:nvGraphicFramePr>
        <p:xfrm>
          <a:off x="881696" y="2155792"/>
          <a:ext cx="42030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30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" name="表格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265710"/>
              </p:ext>
            </p:extLst>
          </p:nvPr>
        </p:nvGraphicFramePr>
        <p:xfrm>
          <a:off x="1304138" y="2153653"/>
          <a:ext cx="42030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30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5" name="文本框 54"/>
          <p:cNvSpPr txBox="1"/>
          <p:nvPr/>
        </p:nvSpPr>
        <p:spPr>
          <a:xfrm>
            <a:off x="3313241" y="2118832"/>
            <a:ext cx="1987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0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3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7429606" y="2041830"/>
                <a:ext cx="571503" cy="438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2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2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606" y="2041830"/>
                <a:ext cx="571503" cy="4385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9" name="表格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016556"/>
              </p:ext>
            </p:extLst>
          </p:nvPr>
        </p:nvGraphicFramePr>
        <p:xfrm>
          <a:off x="889919" y="2789455"/>
          <a:ext cx="42030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30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表格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81112"/>
              </p:ext>
            </p:extLst>
          </p:nvPr>
        </p:nvGraphicFramePr>
        <p:xfrm>
          <a:off x="1312361" y="2787316"/>
          <a:ext cx="42030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30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" name="表格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976594"/>
              </p:ext>
            </p:extLst>
          </p:nvPr>
        </p:nvGraphicFramePr>
        <p:xfrm>
          <a:off x="1734969" y="2791059"/>
          <a:ext cx="42030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30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2" name="文本框 61"/>
          <p:cNvSpPr txBox="1"/>
          <p:nvPr/>
        </p:nvSpPr>
        <p:spPr>
          <a:xfrm>
            <a:off x="3313240" y="2752496"/>
            <a:ext cx="300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0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3………7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7426400" y="2752496"/>
                <a:ext cx="571503" cy="438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2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2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400" y="2752496"/>
                <a:ext cx="571503" cy="43858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 rot="16200000">
            <a:off x="1201148" y="3230732"/>
            <a:ext cx="404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prstClr val="black"/>
                </a:solidFill>
              </a:rPr>
              <a:t>…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816380" y="3616332"/>
            <a:ext cx="13099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prstClr val="black"/>
                </a:solidFill>
              </a:rPr>
              <a:t>………255</a:t>
            </a:r>
            <a:endParaRPr lang="zh-CN" altLang="en-US" sz="2400" b="1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7426400" y="3593249"/>
                <a:ext cx="571503" cy="438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2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2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m:oMathPara>
                </a14:m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400" y="3593249"/>
                <a:ext cx="571503" cy="43858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5" name="表格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435405"/>
              </p:ext>
            </p:extLst>
          </p:nvPr>
        </p:nvGraphicFramePr>
        <p:xfrm>
          <a:off x="825258" y="4562030"/>
          <a:ext cx="3808400" cy="4598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76050"/>
                <a:gridCol w="476050"/>
                <a:gridCol w="476050"/>
                <a:gridCol w="476050"/>
                <a:gridCol w="476050"/>
                <a:gridCol w="476050"/>
                <a:gridCol w="476050"/>
                <a:gridCol w="476050"/>
              </a:tblGrid>
              <a:tr h="459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6" name="矩形 65"/>
          <p:cNvSpPr/>
          <p:nvPr/>
        </p:nvSpPr>
        <p:spPr>
          <a:xfrm rot="16200000">
            <a:off x="1201148" y="4125516"/>
            <a:ext cx="404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prstClr val="black"/>
                </a:solidFill>
              </a:rPr>
              <a:t>…</a:t>
            </a:r>
            <a:endParaRPr lang="zh-CN" altLang="en-US" dirty="0"/>
          </a:p>
        </p:txBody>
      </p:sp>
      <p:graphicFrame>
        <p:nvGraphicFramePr>
          <p:cNvPr id="67" name="表格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387914"/>
              </p:ext>
            </p:extLst>
          </p:nvPr>
        </p:nvGraphicFramePr>
        <p:xfrm>
          <a:off x="4632052" y="4560627"/>
          <a:ext cx="42030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30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8" name="表格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525116"/>
              </p:ext>
            </p:extLst>
          </p:nvPr>
        </p:nvGraphicFramePr>
        <p:xfrm>
          <a:off x="5054494" y="4558488"/>
          <a:ext cx="42030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30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05800" y="1595946"/>
            <a:ext cx="59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05800" y="2173755"/>
            <a:ext cx="59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05800" y="2805195"/>
            <a:ext cx="59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05800" y="3708665"/>
            <a:ext cx="59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13006" y="4612135"/>
            <a:ext cx="71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471367" y="4480168"/>
            <a:ext cx="146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prstClr val="black"/>
                </a:solidFill>
              </a:rPr>
              <a:t>………1023</a:t>
            </a:r>
            <a:endParaRPr lang="zh-CN" altLang="en-US" sz="2400" b="1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7463937" y="4491709"/>
                <a:ext cx="694934" cy="438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2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2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</m:sSup>
                    </m:oMath>
                  </m:oMathPara>
                </a14:m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937" y="4491709"/>
                <a:ext cx="694934" cy="4385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5" name="表格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966403"/>
              </p:ext>
            </p:extLst>
          </p:nvPr>
        </p:nvGraphicFramePr>
        <p:xfrm>
          <a:off x="826147" y="5627119"/>
          <a:ext cx="3808400" cy="4598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76050"/>
                <a:gridCol w="476050"/>
                <a:gridCol w="476050"/>
                <a:gridCol w="476050"/>
                <a:gridCol w="476050"/>
                <a:gridCol w="476050"/>
                <a:gridCol w="476050"/>
                <a:gridCol w="476050"/>
              </a:tblGrid>
              <a:tr h="459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" name="表格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8796"/>
              </p:ext>
            </p:extLst>
          </p:nvPr>
        </p:nvGraphicFramePr>
        <p:xfrm>
          <a:off x="4636235" y="5627119"/>
          <a:ext cx="3808400" cy="4598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76050"/>
                <a:gridCol w="476050"/>
                <a:gridCol w="476050"/>
                <a:gridCol w="476050"/>
                <a:gridCol w="476050"/>
                <a:gridCol w="476050"/>
                <a:gridCol w="476050"/>
                <a:gridCol w="476050"/>
              </a:tblGrid>
              <a:tr h="459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7" name="文本框 76"/>
          <p:cNvSpPr txBox="1"/>
          <p:nvPr/>
        </p:nvSpPr>
        <p:spPr>
          <a:xfrm>
            <a:off x="85782" y="5662167"/>
            <a:ext cx="71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 rot="16200000">
            <a:off x="1201148" y="5084260"/>
            <a:ext cx="404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prstClr val="black"/>
                </a:solidFill>
              </a:rPr>
              <a:t>…</a:t>
            </a:r>
            <a:endParaRPr lang="zh-CN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5856245" y="5103554"/>
            <a:ext cx="16209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prstClr val="black"/>
                </a:solidFill>
              </a:rPr>
              <a:t>………65535</a:t>
            </a:r>
            <a:endParaRPr lang="zh-CN" altLang="en-US" sz="2400" b="1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7463937" y="5095801"/>
                <a:ext cx="694934" cy="438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2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2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𝟏𝟔</m:t>
                          </m:r>
                        </m:sup>
                      </m:sSup>
                    </m:oMath>
                  </m:oMathPara>
                </a14:m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937" y="5095801"/>
                <a:ext cx="694934" cy="43858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8499543" y="4558488"/>
            <a:ext cx="91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00FF"/>
                </a:solidFill>
              </a:rPr>
              <a:t>1</a:t>
            </a:r>
            <a:r>
              <a:rPr lang="en-US" altLang="zh-CN" b="1" dirty="0" smtClean="0">
                <a:solidFill>
                  <a:srgbClr val="C00000"/>
                </a:solidFill>
              </a:rPr>
              <a:t>K</a:t>
            </a:r>
            <a:r>
              <a:rPr lang="en-US" altLang="zh-CN" b="1" dirty="0" smtClean="0"/>
              <a:t>B</a:t>
            </a:r>
            <a:endParaRPr lang="zh-CN" altLang="en-US" b="1" dirty="0"/>
          </a:p>
        </p:txBody>
      </p:sp>
      <p:sp>
        <p:nvSpPr>
          <p:cNvPr id="81" name="文本框 80"/>
          <p:cNvSpPr txBox="1"/>
          <p:nvPr/>
        </p:nvSpPr>
        <p:spPr>
          <a:xfrm>
            <a:off x="8499543" y="5137892"/>
            <a:ext cx="91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00FF"/>
                </a:solidFill>
              </a:rPr>
              <a:t>64</a:t>
            </a:r>
            <a:r>
              <a:rPr lang="en-US" altLang="zh-CN" b="1" dirty="0" smtClean="0">
                <a:solidFill>
                  <a:srgbClr val="C00000"/>
                </a:solidFill>
              </a:rPr>
              <a:t>K</a:t>
            </a:r>
            <a:r>
              <a:rPr lang="en-US" altLang="zh-CN" b="1" dirty="0" smtClean="0"/>
              <a:t>B</a:t>
            </a:r>
            <a:endParaRPr lang="zh-CN" altLang="en-US" b="1" dirty="0"/>
          </a:p>
        </p:txBody>
      </p:sp>
      <p:cxnSp>
        <p:nvCxnSpPr>
          <p:cNvPr id="82" name="直接连接符 81"/>
          <p:cNvCxnSpPr/>
          <p:nvPr/>
        </p:nvCxnSpPr>
        <p:spPr>
          <a:xfrm flipH="1">
            <a:off x="1100314" y="197162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H="1">
            <a:off x="1089729" y="2591082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>
            <a:off x="1502479" y="2588212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H="1">
            <a:off x="1093608" y="3229794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H="1">
            <a:off x="1512708" y="3229794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H="1">
            <a:off x="1936396" y="322480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H="1">
            <a:off x="1051275" y="4132802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H="1">
            <a:off x="1555041" y="4132802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2029525" y="4132050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H="1">
            <a:off x="2503658" y="4127817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H="1">
            <a:off x="2982025" y="4135568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H="1">
            <a:off x="3464625" y="4135568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H="1">
            <a:off x="3938759" y="4135568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>
            <a:off x="4404425" y="4135568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flipH="1">
            <a:off x="1051275" y="5005705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flipH="1">
            <a:off x="1555041" y="5005705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 flipH="1">
            <a:off x="2029525" y="500495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H="1">
            <a:off x="2503658" y="5000720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flipH="1">
            <a:off x="2982025" y="5008471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3464625" y="5008471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H="1">
            <a:off x="3938759" y="5008471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 flipH="1">
            <a:off x="4404425" y="5008471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H="1">
            <a:off x="4835192" y="5000720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H="1">
            <a:off x="5262758" y="5000720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 flipH="1">
            <a:off x="1051275" y="6075902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H="1">
            <a:off x="1555041" y="6075902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H="1">
            <a:off x="2029525" y="6075150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>
            <a:off x="2503658" y="6070917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>
            <a:off x="2982025" y="6078668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H="1">
            <a:off x="3464625" y="6078668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 flipH="1">
            <a:off x="3938759" y="6078668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 flipH="1">
            <a:off x="4404425" y="6078668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flipH="1">
            <a:off x="4886055" y="60576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H="1">
            <a:off x="5389821" y="6057613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flipH="1">
            <a:off x="5864305" y="6056861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 flipH="1">
            <a:off x="6338438" y="6052628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H="1">
            <a:off x="6816805" y="606037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 flipH="1">
            <a:off x="7299405" y="606037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 flipH="1">
            <a:off x="7773539" y="606037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/>
        </p:nvCxnSpPr>
        <p:spPr>
          <a:xfrm flipH="1">
            <a:off x="8239205" y="6060379"/>
            <a:ext cx="0" cy="1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1"/>
          <p:cNvSpPr txBox="1"/>
          <p:nvPr/>
        </p:nvSpPr>
        <p:spPr>
          <a:xfrm>
            <a:off x="8499542" y="3645265"/>
            <a:ext cx="91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00FF"/>
                </a:solidFill>
              </a:rPr>
              <a:t>256</a:t>
            </a:r>
            <a:r>
              <a:rPr lang="en-US" altLang="zh-CN" b="1" dirty="0" smtClean="0"/>
              <a:t>B</a:t>
            </a:r>
            <a:endParaRPr lang="zh-CN" altLang="en-US" b="1" dirty="0"/>
          </a:p>
        </p:txBody>
      </p:sp>
      <p:sp>
        <p:nvSpPr>
          <p:cNvPr id="123" name="文本框 122"/>
          <p:cNvSpPr txBox="1"/>
          <p:nvPr/>
        </p:nvSpPr>
        <p:spPr>
          <a:xfrm>
            <a:off x="8590079" y="2819322"/>
            <a:ext cx="91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00FF"/>
                </a:solidFill>
              </a:rPr>
              <a:t>8</a:t>
            </a:r>
            <a:r>
              <a:rPr lang="en-US" altLang="zh-CN" b="1" dirty="0" smtClean="0"/>
              <a:t>B</a:t>
            </a:r>
            <a:endParaRPr lang="zh-CN" altLang="en-US" b="1" dirty="0"/>
          </a:p>
        </p:txBody>
      </p:sp>
      <p:sp>
        <p:nvSpPr>
          <p:cNvPr id="124" name="文本框 123"/>
          <p:cNvSpPr txBox="1"/>
          <p:nvPr/>
        </p:nvSpPr>
        <p:spPr>
          <a:xfrm>
            <a:off x="8590078" y="2121893"/>
            <a:ext cx="91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4</a:t>
            </a:r>
            <a:r>
              <a:rPr lang="en-US" altLang="zh-CN" b="1" dirty="0" smtClean="0"/>
              <a:t>B</a:t>
            </a:r>
            <a:endParaRPr lang="zh-CN" altLang="en-US" b="1" dirty="0"/>
          </a:p>
        </p:txBody>
      </p:sp>
      <p:sp>
        <p:nvSpPr>
          <p:cNvPr id="125" name="文本框 124"/>
          <p:cNvSpPr txBox="1"/>
          <p:nvPr/>
        </p:nvSpPr>
        <p:spPr>
          <a:xfrm>
            <a:off x="8590077" y="1543617"/>
            <a:ext cx="91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2</a:t>
            </a:r>
            <a:r>
              <a:rPr lang="en-US" altLang="zh-CN" b="1" dirty="0" smtClean="0"/>
              <a:t>B</a:t>
            </a:r>
            <a:endParaRPr lang="zh-CN" altLang="en-US" b="1" dirty="0"/>
          </a:p>
        </p:txBody>
      </p:sp>
      <p:sp>
        <p:nvSpPr>
          <p:cNvPr id="126" name="文本框 125"/>
          <p:cNvSpPr txBox="1"/>
          <p:nvPr/>
        </p:nvSpPr>
        <p:spPr>
          <a:xfrm>
            <a:off x="2052601" y="6078668"/>
            <a:ext cx="611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C00000"/>
                </a:solidFill>
              </a:rPr>
              <a:t>n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/>
              <p:cNvSpPr/>
              <p:nvPr/>
            </p:nvSpPr>
            <p:spPr>
              <a:xfrm>
                <a:off x="7486184" y="6186668"/>
                <a:ext cx="57470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2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2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</m:sSup>
                    </m:oMath>
                  </m:oMathPara>
                </a14:m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8" name="矩形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184" y="6186668"/>
                <a:ext cx="574709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矩形 128"/>
          <p:cNvSpPr/>
          <p:nvPr/>
        </p:nvSpPr>
        <p:spPr>
          <a:xfrm>
            <a:off x="7569791" y="104287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可寻址范围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/>
              <p:cNvSpPr/>
              <p:nvPr/>
            </p:nvSpPr>
            <p:spPr>
              <a:xfrm>
                <a:off x="4737459" y="6114379"/>
                <a:ext cx="726994" cy="423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2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sup>
                    </m:sSup>
                    <m:r>
                      <a:rPr lang="en-US" altLang="zh-CN" sz="2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0" name="矩形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459" y="6114379"/>
                <a:ext cx="726994" cy="423065"/>
              </a:xfrm>
              <a:prstGeom prst="rect">
                <a:avLst/>
              </a:prstGeom>
              <a:blipFill rotWithShape="0">
                <a:blip r:embed="rId9"/>
                <a:stretch>
                  <a:fillRect l="-840" r="-6723" b="-2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401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92" name="直接连接符 91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479205" y="742872"/>
            <a:ext cx="8464989" cy="423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周期   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完成一个基本操作所需的时间称为机器周期。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指令分为几个基本操作（如取指令、读数据、写数据等）。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每个机器周期完成一个基本操作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单片机每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个时钟周期为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个机器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周期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指令周期    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执行一条指令所需的时间。</a:t>
            </a:r>
            <a:endParaRPr lang="en-US" altLang="zh-CN" sz="20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AT89S51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单片机中按字节可分为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单字节、双字节、三字节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指令。因此执行一条指令的时间也不同。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对于简单的单字节单周期指令，取出指令立即执行，只需一个机器周期的时间。而有些复杂的指令，如转移、乘、除指令则需两个或多个机器周期。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从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指令的执行时间看，</a:t>
            </a:r>
            <a:r>
              <a:rPr lang="zh-CN" altLang="en-US" sz="20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单字节和双字节指令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为单机器周期和双机器周期，</a:t>
            </a:r>
            <a:r>
              <a:rPr lang="zh-CN" altLang="en-US" sz="20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三字节指令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都是双机器周期，只有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乘、除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指令占用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个机器周期（单字节）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2122488" y="5234071"/>
            <a:ext cx="5605462" cy="238125"/>
            <a:chOff x="1293" y="3339"/>
            <a:chExt cx="3531" cy="150"/>
          </a:xfrm>
        </p:grpSpPr>
        <p:cxnSp>
          <p:nvCxnSpPr>
            <p:cNvPr id="8" name="AutoShape 40"/>
            <p:cNvCxnSpPr>
              <a:cxnSpLocks noChangeShapeType="1"/>
            </p:cNvCxnSpPr>
            <p:nvPr/>
          </p:nvCxnSpPr>
          <p:spPr bwMode="auto">
            <a:xfrm>
              <a:off x="1656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AutoShape 41"/>
            <p:cNvCxnSpPr>
              <a:cxnSpLocks noChangeShapeType="1"/>
            </p:cNvCxnSpPr>
            <p:nvPr/>
          </p:nvCxnSpPr>
          <p:spPr bwMode="auto">
            <a:xfrm>
              <a:off x="2336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AutoShape 42"/>
            <p:cNvCxnSpPr>
              <a:cxnSpLocks noChangeShapeType="1"/>
            </p:cNvCxnSpPr>
            <p:nvPr/>
          </p:nvCxnSpPr>
          <p:spPr bwMode="auto">
            <a:xfrm>
              <a:off x="2110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43"/>
            <p:cNvCxnSpPr>
              <a:cxnSpLocks noChangeShapeType="1"/>
            </p:cNvCxnSpPr>
            <p:nvPr/>
          </p:nvCxnSpPr>
          <p:spPr bwMode="auto">
            <a:xfrm>
              <a:off x="1883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44"/>
            <p:cNvCxnSpPr>
              <a:cxnSpLocks noChangeShapeType="1"/>
            </p:cNvCxnSpPr>
            <p:nvPr/>
          </p:nvCxnSpPr>
          <p:spPr bwMode="auto">
            <a:xfrm>
              <a:off x="3017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45"/>
            <p:cNvCxnSpPr>
              <a:cxnSpLocks noChangeShapeType="1"/>
            </p:cNvCxnSpPr>
            <p:nvPr/>
          </p:nvCxnSpPr>
          <p:spPr bwMode="auto">
            <a:xfrm>
              <a:off x="2790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46"/>
            <p:cNvCxnSpPr>
              <a:cxnSpLocks noChangeShapeType="1"/>
            </p:cNvCxnSpPr>
            <p:nvPr/>
          </p:nvCxnSpPr>
          <p:spPr bwMode="auto">
            <a:xfrm>
              <a:off x="2563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47"/>
            <p:cNvCxnSpPr>
              <a:cxnSpLocks noChangeShapeType="1"/>
            </p:cNvCxnSpPr>
            <p:nvPr/>
          </p:nvCxnSpPr>
          <p:spPr bwMode="auto">
            <a:xfrm>
              <a:off x="3470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48"/>
            <p:cNvCxnSpPr>
              <a:cxnSpLocks noChangeShapeType="1"/>
            </p:cNvCxnSpPr>
            <p:nvPr/>
          </p:nvCxnSpPr>
          <p:spPr bwMode="auto">
            <a:xfrm>
              <a:off x="3244" y="3339"/>
              <a:ext cx="213" cy="150"/>
            </a:xfrm>
            <a:prstGeom prst="bentConnector3">
              <a:avLst>
                <a:gd name="adj1" fmla="val 49764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49"/>
            <p:cNvCxnSpPr>
              <a:cxnSpLocks noChangeShapeType="1"/>
            </p:cNvCxnSpPr>
            <p:nvPr/>
          </p:nvCxnSpPr>
          <p:spPr bwMode="auto">
            <a:xfrm>
              <a:off x="4604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50"/>
            <p:cNvCxnSpPr>
              <a:cxnSpLocks noChangeShapeType="1"/>
            </p:cNvCxnSpPr>
            <p:nvPr/>
          </p:nvCxnSpPr>
          <p:spPr bwMode="auto">
            <a:xfrm>
              <a:off x="4378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51"/>
            <p:cNvCxnSpPr>
              <a:cxnSpLocks noChangeShapeType="1"/>
            </p:cNvCxnSpPr>
            <p:nvPr/>
          </p:nvCxnSpPr>
          <p:spPr bwMode="auto">
            <a:xfrm>
              <a:off x="4151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52"/>
            <p:cNvCxnSpPr>
              <a:cxnSpLocks noChangeShapeType="1"/>
            </p:cNvCxnSpPr>
            <p:nvPr/>
          </p:nvCxnSpPr>
          <p:spPr bwMode="auto">
            <a:xfrm>
              <a:off x="3924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53"/>
            <p:cNvCxnSpPr>
              <a:cxnSpLocks noChangeShapeType="1"/>
            </p:cNvCxnSpPr>
            <p:nvPr/>
          </p:nvCxnSpPr>
          <p:spPr bwMode="auto">
            <a:xfrm>
              <a:off x="3697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54"/>
            <p:cNvCxnSpPr>
              <a:cxnSpLocks noChangeShapeType="1"/>
            </p:cNvCxnSpPr>
            <p:nvPr/>
          </p:nvCxnSpPr>
          <p:spPr bwMode="auto">
            <a:xfrm>
              <a:off x="1429" y="3339"/>
              <a:ext cx="220" cy="138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Line 55"/>
            <p:cNvSpPr>
              <a:spLocks noChangeShapeType="1"/>
            </p:cNvSpPr>
            <p:nvPr/>
          </p:nvSpPr>
          <p:spPr bwMode="auto">
            <a:xfrm>
              <a:off x="1293" y="3475"/>
              <a:ext cx="13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4" name="Group 56"/>
          <p:cNvGrpSpPr>
            <a:grpSpLocks/>
          </p:cNvGrpSpPr>
          <p:nvPr/>
        </p:nvGrpSpPr>
        <p:grpSpPr bwMode="auto">
          <a:xfrm>
            <a:off x="1763713" y="4873709"/>
            <a:ext cx="1368425" cy="1584325"/>
            <a:chOff x="1067" y="3112"/>
            <a:chExt cx="862" cy="998"/>
          </a:xfrm>
        </p:grpSpPr>
        <p:sp>
          <p:nvSpPr>
            <p:cNvPr id="25" name="Line 57"/>
            <p:cNvSpPr>
              <a:spLocks noChangeShapeType="1"/>
            </p:cNvSpPr>
            <p:nvPr/>
          </p:nvSpPr>
          <p:spPr bwMode="auto">
            <a:xfrm flipH="1">
              <a:off x="1430" y="3112"/>
              <a:ext cx="0" cy="998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6" name="Line 58"/>
            <p:cNvSpPr>
              <a:spLocks noChangeShapeType="1"/>
            </p:cNvSpPr>
            <p:nvPr/>
          </p:nvSpPr>
          <p:spPr bwMode="auto">
            <a:xfrm flipH="1">
              <a:off x="1656" y="3112"/>
              <a:ext cx="2" cy="227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7" name="Line 59"/>
            <p:cNvSpPr>
              <a:spLocks noChangeShapeType="1"/>
            </p:cNvSpPr>
            <p:nvPr/>
          </p:nvSpPr>
          <p:spPr bwMode="auto">
            <a:xfrm>
              <a:off x="1067" y="3203"/>
              <a:ext cx="31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8" name="Line 60"/>
            <p:cNvSpPr>
              <a:spLocks noChangeShapeType="1"/>
            </p:cNvSpPr>
            <p:nvPr/>
          </p:nvSpPr>
          <p:spPr bwMode="auto">
            <a:xfrm flipH="1">
              <a:off x="1656" y="3203"/>
              <a:ext cx="273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9" name="Rectangle 61"/>
            <p:cNvSpPr>
              <a:spLocks noChangeArrowheads="1"/>
            </p:cNvSpPr>
            <p:nvPr/>
          </p:nvSpPr>
          <p:spPr bwMode="auto">
            <a:xfrm>
              <a:off x="1430" y="3112"/>
              <a:ext cx="226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T</a:t>
              </a:r>
            </a:p>
          </p:txBody>
        </p:sp>
      </p:grpSp>
      <p:sp>
        <p:nvSpPr>
          <p:cNvPr id="30" name="Line 67"/>
          <p:cNvSpPr>
            <a:spLocks noChangeShapeType="1"/>
          </p:cNvSpPr>
          <p:nvPr/>
        </p:nvSpPr>
        <p:spPr bwMode="auto">
          <a:xfrm flipH="1">
            <a:off x="3057525" y="4875296"/>
            <a:ext cx="1588" cy="1008063"/>
          </a:xfrm>
          <a:prstGeom prst="line">
            <a:avLst/>
          </a:prstGeom>
          <a:noFill/>
          <a:ln w="28575">
            <a:solidFill>
              <a:srgbClr val="0066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68"/>
          <p:cNvSpPr>
            <a:spLocks noChangeArrowheads="1"/>
          </p:cNvSpPr>
          <p:nvPr/>
        </p:nvSpPr>
        <p:spPr bwMode="auto">
          <a:xfrm>
            <a:off x="2338388" y="5522996"/>
            <a:ext cx="719137" cy="360363"/>
          </a:xfrm>
          <a:prstGeom prst="rect">
            <a:avLst/>
          </a:prstGeom>
          <a:solidFill>
            <a:srgbClr val="CCE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S1</a:t>
            </a:r>
          </a:p>
        </p:txBody>
      </p:sp>
      <p:sp>
        <p:nvSpPr>
          <p:cNvPr id="32" name="Line 69"/>
          <p:cNvSpPr>
            <a:spLocks noChangeShapeType="1"/>
          </p:cNvSpPr>
          <p:nvPr/>
        </p:nvSpPr>
        <p:spPr bwMode="auto">
          <a:xfrm flipH="1">
            <a:off x="6657975" y="4873709"/>
            <a:ext cx="1588" cy="1511300"/>
          </a:xfrm>
          <a:prstGeom prst="line">
            <a:avLst/>
          </a:prstGeom>
          <a:noFill/>
          <a:ln w="28575">
            <a:solidFill>
              <a:srgbClr val="0066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33" name="Group 75"/>
          <p:cNvGrpSpPr>
            <a:grpSpLocks/>
          </p:cNvGrpSpPr>
          <p:nvPr/>
        </p:nvGrpSpPr>
        <p:grpSpPr bwMode="auto">
          <a:xfrm>
            <a:off x="3057525" y="5522996"/>
            <a:ext cx="3600450" cy="360363"/>
            <a:chOff x="1882" y="3521"/>
            <a:chExt cx="2268" cy="227"/>
          </a:xfrm>
        </p:grpSpPr>
        <p:sp>
          <p:nvSpPr>
            <p:cNvPr id="34" name="Rectangle 70"/>
            <p:cNvSpPr>
              <a:spLocks noChangeArrowheads="1"/>
            </p:cNvSpPr>
            <p:nvPr/>
          </p:nvSpPr>
          <p:spPr bwMode="auto">
            <a:xfrm>
              <a:off x="1882" y="3521"/>
              <a:ext cx="454" cy="227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kumimoji="0" lang="en-US" altLang="ja-JP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" name="Rectangle 71"/>
            <p:cNvSpPr>
              <a:spLocks noChangeArrowheads="1"/>
            </p:cNvSpPr>
            <p:nvPr/>
          </p:nvSpPr>
          <p:spPr bwMode="auto">
            <a:xfrm>
              <a:off x="3697" y="3521"/>
              <a:ext cx="453" cy="227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S6</a:t>
              </a:r>
            </a:p>
          </p:txBody>
        </p:sp>
        <p:sp>
          <p:nvSpPr>
            <p:cNvPr id="36" name="Rectangle 72"/>
            <p:cNvSpPr>
              <a:spLocks noChangeArrowheads="1"/>
            </p:cNvSpPr>
            <p:nvPr/>
          </p:nvSpPr>
          <p:spPr bwMode="auto">
            <a:xfrm>
              <a:off x="3242" y="3521"/>
              <a:ext cx="455" cy="227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S5</a:t>
              </a:r>
            </a:p>
          </p:txBody>
        </p:sp>
        <p:sp>
          <p:nvSpPr>
            <p:cNvPr id="37" name="Rectangle 73"/>
            <p:cNvSpPr>
              <a:spLocks noChangeArrowheads="1"/>
            </p:cNvSpPr>
            <p:nvPr/>
          </p:nvSpPr>
          <p:spPr bwMode="auto">
            <a:xfrm>
              <a:off x="2789" y="3521"/>
              <a:ext cx="453" cy="227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S4</a:t>
              </a:r>
            </a:p>
          </p:txBody>
        </p:sp>
        <p:sp>
          <p:nvSpPr>
            <p:cNvPr id="38" name="Rectangle 74"/>
            <p:cNvSpPr>
              <a:spLocks noChangeArrowheads="1"/>
            </p:cNvSpPr>
            <p:nvPr/>
          </p:nvSpPr>
          <p:spPr bwMode="auto">
            <a:xfrm>
              <a:off x="2336" y="3521"/>
              <a:ext cx="453" cy="227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S3</a:t>
              </a:r>
            </a:p>
          </p:txBody>
        </p:sp>
      </p:grpSp>
      <p:grpSp>
        <p:nvGrpSpPr>
          <p:cNvPr id="39" name="Group 80"/>
          <p:cNvGrpSpPr>
            <a:grpSpLocks/>
          </p:cNvGrpSpPr>
          <p:nvPr/>
        </p:nvGrpSpPr>
        <p:grpSpPr bwMode="auto">
          <a:xfrm>
            <a:off x="2338388" y="5991309"/>
            <a:ext cx="4322762" cy="287337"/>
            <a:chOff x="1429" y="3816"/>
            <a:chExt cx="2723" cy="181"/>
          </a:xfrm>
        </p:grpSpPr>
        <p:sp>
          <p:nvSpPr>
            <p:cNvPr id="40" name="Line 77"/>
            <p:cNvSpPr>
              <a:spLocks noChangeShapeType="1"/>
            </p:cNvSpPr>
            <p:nvPr/>
          </p:nvSpPr>
          <p:spPr bwMode="auto">
            <a:xfrm flipH="1" flipV="1">
              <a:off x="1429" y="3929"/>
              <a:ext cx="864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1" name="Rectangle 78"/>
            <p:cNvSpPr>
              <a:spLocks noChangeArrowheads="1"/>
            </p:cNvSpPr>
            <p:nvPr/>
          </p:nvSpPr>
          <p:spPr bwMode="auto">
            <a:xfrm>
              <a:off x="2153" y="3816"/>
              <a:ext cx="1271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机器周期</a:t>
              </a:r>
            </a:p>
          </p:txBody>
        </p:sp>
        <p:sp>
          <p:nvSpPr>
            <p:cNvPr id="42" name="Line 79"/>
            <p:cNvSpPr>
              <a:spLocks noChangeShapeType="1"/>
            </p:cNvSpPr>
            <p:nvPr/>
          </p:nvSpPr>
          <p:spPr bwMode="auto">
            <a:xfrm flipV="1">
              <a:off x="3288" y="3929"/>
              <a:ext cx="864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2052639" y="-32810"/>
            <a:ext cx="50724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2.4 CPU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、时钟电路与时序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65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92" name="直接连接符 91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82600" y="1016000"/>
            <a:ext cx="8229600" cy="446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单片机指令，可分为六种基本的时序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lnSpc>
                <a:spcPct val="120000"/>
              </a:lnSpc>
              <a:spcBef>
                <a:spcPct val="40000"/>
              </a:spcBef>
              <a:buFontTx/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(1)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单字节单周期指令；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单字节双周期指令；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(3)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单字节四周期指令；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(4)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双字节单周期指令；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(5)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双字节双周期指令；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(6)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三字节双周期指令。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52639" y="-32810"/>
            <a:ext cx="50724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2.4 CPU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、时钟电路与时序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7951" y="3490239"/>
            <a:ext cx="861889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400" kern="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执行</a:t>
            </a:r>
            <a:r>
              <a:rPr lang="zh-CN" altLang="en-US" sz="2400" kern="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一条</a:t>
            </a:r>
            <a:r>
              <a:rPr lang="zh-CN" altLang="en-US" sz="2400" kern="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指令时，</a:t>
            </a:r>
            <a:r>
              <a:rPr lang="zh-CN" altLang="en-US" sz="2400" kern="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可分为取指令阶段和指令执行阶段。</a:t>
            </a:r>
            <a:endParaRPr lang="en-US" altLang="zh-CN" sz="2400" kern="0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457200" eaLnBrk="0" fontAlgn="base" hangingPunct="0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取指令阶段，</a:t>
            </a:r>
            <a:r>
              <a:rPr lang="en-US" altLang="zh-CN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（存了指令的地址）送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地址到程序存储器，并从中取出需要执行指令的操作码和操作数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。指令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执行阶段，对指令操作码进行译码，以产生一系列控制信号完成指令的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执行。</a:t>
            </a:r>
          </a:p>
        </p:txBody>
      </p:sp>
    </p:spTree>
    <p:extLst>
      <p:ext uri="{BB962C8B-B14F-4D97-AF65-F5344CB8AC3E}">
        <p14:creationId xmlns:p14="http://schemas.microsoft.com/office/powerpoint/2010/main" val="367638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905364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1613068" y="197478"/>
            <a:ext cx="61125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章 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AT89S51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单片机内部结构   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五边形 19"/>
          <p:cNvSpPr/>
          <p:nvPr/>
        </p:nvSpPr>
        <p:spPr bwMode="auto">
          <a:xfrm>
            <a:off x="1607449" y="1140581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2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2" action="ppaction://hlinksldjump"/>
              </a:rPr>
              <a:t>.1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21" name="AutoShape 15"/>
          <p:cNvSpPr>
            <a:spLocks noChangeArrowheads="1"/>
          </p:cNvSpPr>
          <p:nvPr/>
        </p:nvSpPr>
        <p:spPr bwMode="auto">
          <a:xfrm>
            <a:off x="2637803" y="1126296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内部</a:t>
            </a: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结构及引脚</a:t>
            </a: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五边形 21"/>
          <p:cNvSpPr/>
          <p:nvPr/>
        </p:nvSpPr>
        <p:spPr bwMode="auto">
          <a:xfrm>
            <a:off x="1593084" y="1871340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3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3" action="ppaction://hlinksldjump"/>
              </a:rPr>
              <a:t>.2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23" name="AutoShape 15"/>
          <p:cNvSpPr>
            <a:spLocks noChangeArrowheads="1"/>
          </p:cNvSpPr>
          <p:nvPr/>
        </p:nvSpPr>
        <p:spPr bwMode="auto">
          <a:xfrm>
            <a:off x="2637084" y="1894386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程序和数据存储器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五边形 23"/>
          <p:cNvSpPr/>
          <p:nvPr/>
        </p:nvSpPr>
        <p:spPr bwMode="auto">
          <a:xfrm>
            <a:off x="1593084" y="2677828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4" action="ppaction://hlinksldjump"/>
              </a:rPr>
              <a:t>2.3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25" name="AutoShape 15"/>
          <p:cNvSpPr>
            <a:spLocks noChangeArrowheads="1"/>
          </p:cNvSpPr>
          <p:nvPr/>
        </p:nvSpPr>
        <p:spPr bwMode="auto">
          <a:xfrm>
            <a:off x="2637084" y="2663543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并行</a:t>
            </a:r>
            <a:r>
              <a:rPr lang="en-US" altLang="zh-CN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I/O</a:t>
            </a: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口</a:t>
            </a:r>
          </a:p>
        </p:txBody>
      </p:sp>
      <p:sp>
        <p:nvSpPr>
          <p:cNvPr id="26" name="五边形 25"/>
          <p:cNvSpPr/>
          <p:nvPr/>
        </p:nvSpPr>
        <p:spPr bwMode="auto">
          <a:xfrm>
            <a:off x="1593084" y="3459086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5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5" action="ppaction://hlinksldjump"/>
              </a:rPr>
              <a:t>.4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27" name="AutoShape 15"/>
          <p:cNvSpPr>
            <a:spLocks noChangeArrowheads="1"/>
          </p:cNvSpPr>
          <p:nvPr/>
        </p:nvSpPr>
        <p:spPr bwMode="auto">
          <a:xfrm>
            <a:off x="2637084" y="3444801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、时钟电路与时序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五边形 27"/>
          <p:cNvSpPr/>
          <p:nvPr/>
        </p:nvSpPr>
        <p:spPr bwMode="auto">
          <a:xfrm>
            <a:off x="1605784" y="4241338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6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6" action="ppaction://hlinksldjump"/>
              </a:rPr>
              <a:t>.5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29" name="AutoShape 15"/>
          <p:cNvSpPr>
            <a:spLocks noChangeArrowheads="1"/>
          </p:cNvSpPr>
          <p:nvPr/>
        </p:nvSpPr>
        <p:spPr bwMode="auto">
          <a:xfrm>
            <a:off x="2649784" y="4227053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复位操作和复位电路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五边形 29"/>
          <p:cNvSpPr/>
          <p:nvPr/>
        </p:nvSpPr>
        <p:spPr bwMode="auto">
          <a:xfrm>
            <a:off x="1605784" y="5010874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7" action="ppaction://hlinksldjump"/>
              </a:rPr>
              <a:t>2.6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31" name="AutoShape 15"/>
          <p:cNvSpPr>
            <a:spLocks noChangeArrowheads="1"/>
          </p:cNvSpPr>
          <p:nvPr/>
        </p:nvSpPr>
        <p:spPr bwMode="auto">
          <a:xfrm>
            <a:off x="2649784" y="4996589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低功耗节电模式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五边形 31"/>
          <p:cNvSpPr/>
          <p:nvPr/>
        </p:nvSpPr>
        <p:spPr bwMode="auto">
          <a:xfrm>
            <a:off x="1604278" y="5778906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8" action="ppaction://hlinksldjump"/>
              </a:rPr>
              <a:t>2.7</a:t>
            </a:r>
            <a:endParaRPr lang="zh-CN" altLang="en-US" sz="3200" b="1" kern="0" dirty="0"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33" name="AutoShape 15"/>
          <p:cNvSpPr>
            <a:spLocks noChangeArrowheads="1"/>
          </p:cNvSpPr>
          <p:nvPr/>
        </p:nvSpPr>
        <p:spPr bwMode="auto">
          <a:xfrm>
            <a:off x="2648278" y="5764621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看门狗定时器的使用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251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92" name="直接连接符 91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4" name="矩形 93"/>
          <p:cNvSpPr/>
          <p:nvPr/>
        </p:nvSpPr>
        <p:spPr>
          <a:xfrm>
            <a:off x="2431321" y="-32810"/>
            <a:ext cx="4657543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2.5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复位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操作和复位电路</a:t>
            </a:r>
          </a:p>
        </p:txBody>
      </p:sp>
      <p:sp>
        <p:nvSpPr>
          <p:cNvPr id="141" name="Rectangle 3"/>
          <p:cNvSpPr txBox="1">
            <a:spLocks noChangeArrowheads="1"/>
          </p:cNvSpPr>
          <p:nvPr/>
        </p:nvSpPr>
        <p:spPr bwMode="auto">
          <a:xfrm>
            <a:off x="116681" y="880786"/>
            <a:ext cx="8928744" cy="508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复位操作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复位包括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有上电自动复位和人工按键复位两种方式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。复位可使机器开始工作，重新开始单片机的初始化操作，恢复正常状态。</a:t>
            </a:r>
          </a:p>
          <a:p>
            <a:pPr lvl="0" indent="0"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RST</a:t>
            </a:r>
            <a:r>
              <a:rPr lang="zh-CN" altLang="en-US" b="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引脚</a:t>
            </a:r>
            <a:r>
              <a:rPr lang="zh-CN" altLang="en-US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加上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大于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个机器周期的高电平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就可使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AT89S51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复位。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复位时，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初始化为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0000H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0000H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开始执行程序。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除程序计数器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之外，复位操作还对其它一些寄存器有影响：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SP=07H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P0-P3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的引脚均为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（高电平）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54" y="4096916"/>
            <a:ext cx="8438862" cy="2291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495300" y="5927116"/>
            <a:ext cx="2088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95300" y="5482616"/>
            <a:ext cx="2088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26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92" name="直接连接符 91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4" name="矩形 93"/>
          <p:cNvSpPr/>
          <p:nvPr/>
        </p:nvSpPr>
        <p:spPr>
          <a:xfrm>
            <a:off x="2431321" y="-32810"/>
            <a:ext cx="4657543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2.5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复位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操作和复位电路</a:t>
            </a:r>
          </a:p>
        </p:txBody>
      </p:sp>
      <p:sp>
        <p:nvSpPr>
          <p:cNvPr id="143" name="Rectangle 7"/>
          <p:cNvSpPr txBox="1">
            <a:spLocks noChangeArrowheads="1"/>
          </p:cNvSpPr>
          <p:nvPr/>
        </p:nvSpPr>
        <p:spPr bwMode="auto">
          <a:xfrm>
            <a:off x="694854" y="716025"/>
            <a:ext cx="76739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复位电路</a:t>
            </a:r>
          </a:p>
        </p:txBody>
      </p:sp>
      <p:sp>
        <p:nvSpPr>
          <p:cNvPr id="144" name="Rectangle 3"/>
          <p:cNvSpPr txBox="1">
            <a:spLocks noChangeArrowheads="1"/>
          </p:cNvSpPr>
          <p:nvPr/>
        </p:nvSpPr>
        <p:spPr bwMode="auto">
          <a:xfrm>
            <a:off x="215256" y="1226872"/>
            <a:ext cx="8928744" cy="181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eaLnBrk="1" hangingPunct="1">
              <a:lnSpc>
                <a:spcPct val="130000"/>
              </a:lnSpc>
              <a:spcBef>
                <a:spcPts val="0"/>
              </a:spcBef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AT89S51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单片机的复位是由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外部复位电路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实现的。典型的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</a:t>
            </a:r>
            <a:r>
              <a:rPr lang="zh-CN" altLang="en-US" b="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自动复位</a:t>
            </a:r>
            <a:r>
              <a:rPr lang="zh-CN" altLang="en-US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人工按键复位</a:t>
            </a:r>
            <a:r>
              <a:rPr lang="zh-CN" altLang="en-US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两种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方式的电路图如下。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l" defTabSz="914400" rtl="0" eaLnBrk="1" fontAlgn="base" latinLnBrk="0" hangingPunct="1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复位条件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RST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引脚保持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个机器周期以上的高电平时。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但注意不能一直保持高电平，不然单片机会一直进行复位。</a:t>
            </a:r>
            <a:endParaRPr kumimoji="0" lang="en-US" altLang="zh-CN" sz="240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l" defTabSz="914400" rtl="0" eaLnBrk="1" fontAlgn="base" latinLnBrk="0" hangingPunct="1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altLang="zh-CN" b="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 Box 3"/>
          <p:cNvSpPr txBox="1">
            <a:spLocks noChangeArrowheads="1"/>
          </p:cNvSpPr>
          <p:nvPr/>
        </p:nvSpPr>
        <p:spPr bwMode="auto">
          <a:xfrm>
            <a:off x="1306578" y="5721928"/>
            <a:ext cx="2747962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自动上电复位电路</a:t>
            </a:r>
          </a:p>
        </p:txBody>
      </p:sp>
      <p:sp>
        <p:nvSpPr>
          <p:cNvPr id="49" name="Text Box 4"/>
          <p:cNvSpPr txBox="1">
            <a:spLocks noChangeArrowheads="1"/>
          </p:cNvSpPr>
          <p:nvPr/>
        </p:nvSpPr>
        <p:spPr bwMode="auto">
          <a:xfrm>
            <a:off x="4560100" y="5597907"/>
            <a:ext cx="3443223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具有手动复位功能的复位电路</a:t>
            </a:r>
          </a:p>
        </p:txBody>
      </p:sp>
      <p:grpSp>
        <p:nvGrpSpPr>
          <p:cNvPr id="50" name="Group 48"/>
          <p:cNvGrpSpPr>
            <a:grpSpLocks/>
          </p:cNvGrpSpPr>
          <p:nvPr/>
        </p:nvGrpSpPr>
        <p:grpSpPr bwMode="auto">
          <a:xfrm>
            <a:off x="4727640" y="3219912"/>
            <a:ext cx="2755900" cy="2212975"/>
            <a:chOff x="3334" y="1344"/>
            <a:chExt cx="1736" cy="1394"/>
          </a:xfrm>
        </p:grpSpPr>
        <p:sp>
          <p:nvSpPr>
            <p:cNvPr id="51" name="Rectangle 21"/>
            <p:cNvSpPr>
              <a:spLocks noChangeArrowheads="1"/>
            </p:cNvSpPr>
            <p:nvPr/>
          </p:nvSpPr>
          <p:spPr bwMode="auto">
            <a:xfrm>
              <a:off x="4503" y="1700"/>
              <a:ext cx="567" cy="1038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1800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MCS-51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RST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" name="Rectangle 22"/>
            <p:cNvSpPr>
              <a:spLocks noChangeArrowheads="1"/>
            </p:cNvSpPr>
            <p:nvPr/>
          </p:nvSpPr>
          <p:spPr bwMode="auto">
            <a:xfrm>
              <a:off x="3952" y="1911"/>
              <a:ext cx="181" cy="35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" name="Line 23"/>
            <p:cNvSpPr>
              <a:spLocks noChangeShapeType="1"/>
            </p:cNvSpPr>
            <p:nvPr/>
          </p:nvSpPr>
          <p:spPr bwMode="auto">
            <a:xfrm>
              <a:off x="3952" y="1992"/>
              <a:ext cx="18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4" name="Rectangle 24"/>
            <p:cNvSpPr>
              <a:spLocks noChangeArrowheads="1"/>
            </p:cNvSpPr>
            <p:nvPr/>
          </p:nvSpPr>
          <p:spPr bwMode="auto">
            <a:xfrm>
              <a:off x="3997" y="2331"/>
              <a:ext cx="91" cy="226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" name="Line 25"/>
            <p:cNvSpPr>
              <a:spLocks noChangeShapeType="1"/>
            </p:cNvSpPr>
            <p:nvPr/>
          </p:nvSpPr>
          <p:spPr bwMode="auto">
            <a:xfrm>
              <a:off x="4043" y="1992"/>
              <a:ext cx="0" cy="33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6" name="Line 26"/>
            <p:cNvSpPr>
              <a:spLocks noChangeShapeType="1"/>
            </p:cNvSpPr>
            <p:nvPr/>
          </p:nvSpPr>
          <p:spPr bwMode="auto">
            <a:xfrm>
              <a:off x="4043" y="2557"/>
              <a:ext cx="0" cy="1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7" name="Oval 27"/>
            <p:cNvSpPr>
              <a:spLocks noChangeArrowheads="1"/>
            </p:cNvSpPr>
            <p:nvPr/>
          </p:nvSpPr>
          <p:spPr bwMode="auto">
            <a:xfrm>
              <a:off x="4018" y="1559"/>
              <a:ext cx="45" cy="45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" name="Line 28"/>
            <p:cNvSpPr>
              <a:spLocks noChangeShapeType="1"/>
            </p:cNvSpPr>
            <p:nvPr/>
          </p:nvSpPr>
          <p:spPr bwMode="auto">
            <a:xfrm>
              <a:off x="4043" y="1605"/>
              <a:ext cx="0" cy="30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9" name="Line 29"/>
            <p:cNvSpPr>
              <a:spLocks noChangeShapeType="1"/>
            </p:cNvSpPr>
            <p:nvPr/>
          </p:nvSpPr>
          <p:spPr bwMode="auto">
            <a:xfrm>
              <a:off x="3758" y="2219"/>
              <a:ext cx="74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1" name="Oval 31"/>
            <p:cNvSpPr>
              <a:spLocks noChangeArrowheads="1"/>
            </p:cNvSpPr>
            <p:nvPr/>
          </p:nvSpPr>
          <p:spPr bwMode="auto">
            <a:xfrm>
              <a:off x="4017" y="2191"/>
              <a:ext cx="45" cy="4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2" name="Text Box 32"/>
            <p:cNvSpPr txBox="1">
              <a:spLocks noChangeArrowheads="1"/>
            </p:cNvSpPr>
            <p:nvPr/>
          </p:nvSpPr>
          <p:spPr bwMode="auto">
            <a:xfrm>
              <a:off x="3913" y="1344"/>
              <a:ext cx="396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Vcc</a:t>
              </a:r>
            </a:p>
          </p:txBody>
        </p:sp>
        <p:sp>
          <p:nvSpPr>
            <p:cNvPr id="63" name="Line 33"/>
            <p:cNvSpPr>
              <a:spLocks noChangeShapeType="1"/>
            </p:cNvSpPr>
            <p:nvPr/>
          </p:nvSpPr>
          <p:spPr bwMode="auto">
            <a:xfrm flipV="1">
              <a:off x="3765" y="1716"/>
              <a:ext cx="27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4" name="Oval 36"/>
            <p:cNvSpPr>
              <a:spLocks noChangeArrowheads="1"/>
            </p:cNvSpPr>
            <p:nvPr/>
          </p:nvSpPr>
          <p:spPr bwMode="auto">
            <a:xfrm>
              <a:off x="3743" y="1699"/>
              <a:ext cx="34" cy="34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" name="Oval 37"/>
            <p:cNvSpPr>
              <a:spLocks noChangeArrowheads="1"/>
            </p:cNvSpPr>
            <p:nvPr/>
          </p:nvSpPr>
          <p:spPr bwMode="auto">
            <a:xfrm>
              <a:off x="3742" y="1806"/>
              <a:ext cx="34" cy="34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" name="Line 38"/>
            <p:cNvSpPr>
              <a:spLocks noChangeShapeType="1"/>
            </p:cNvSpPr>
            <p:nvPr/>
          </p:nvSpPr>
          <p:spPr bwMode="auto">
            <a:xfrm>
              <a:off x="3761" y="1840"/>
              <a:ext cx="0" cy="38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7" name="Rectangle 39"/>
            <p:cNvSpPr>
              <a:spLocks noChangeArrowheads="1"/>
            </p:cNvSpPr>
            <p:nvPr/>
          </p:nvSpPr>
          <p:spPr bwMode="auto">
            <a:xfrm>
              <a:off x="3685" y="1701"/>
              <a:ext cx="27" cy="129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8" name="Rectangle 40"/>
            <p:cNvSpPr>
              <a:spLocks noChangeArrowheads="1"/>
            </p:cNvSpPr>
            <p:nvPr/>
          </p:nvSpPr>
          <p:spPr bwMode="auto">
            <a:xfrm>
              <a:off x="3630" y="1753"/>
              <a:ext cx="53" cy="27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" name="Text Box 41"/>
            <p:cNvSpPr txBox="1">
              <a:spLocks noChangeArrowheads="1"/>
            </p:cNvSpPr>
            <p:nvPr/>
          </p:nvSpPr>
          <p:spPr bwMode="auto">
            <a:xfrm>
              <a:off x="3538" y="2323"/>
              <a:ext cx="77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51k</a:t>
              </a:r>
              <a:r>
                <a:rPr kumimoji="1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70" name="Text Box 42"/>
            <p:cNvSpPr txBox="1">
              <a:spLocks noChangeArrowheads="1"/>
            </p:cNvSpPr>
            <p:nvPr/>
          </p:nvSpPr>
          <p:spPr bwMode="auto">
            <a:xfrm>
              <a:off x="3334" y="1890"/>
              <a:ext cx="43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1k</a:t>
              </a:r>
              <a:r>
                <a:rPr kumimoji="1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0" lang="el-GR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Text Box 43"/>
            <p:cNvSpPr txBox="1">
              <a:spLocks noChangeArrowheads="1"/>
            </p:cNvSpPr>
            <p:nvPr/>
          </p:nvSpPr>
          <p:spPr bwMode="auto">
            <a:xfrm>
              <a:off x="4077" y="1791"/>
              <a:ext cx="4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anose="02010600030101010101" pitchFamily="2" charset="-122"/>
                </a:rPr>
                <a:t>m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72" name="Rectangle 34"/>
            <p:cNvSpPr>
              <a:spLocks noChangeArrowheads="1"/>
            </p:cNvSpPr>
            <p:nvPr/>
          </p:nvSpPr>
          <p:spPr bwMode="auto">
            <a:xfrm>
              <a:off x="3724" y="1907"/>
              <a:ext cx="76" cy="249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3" name="Group 73"/>
          <p:cNvGrpSpPr>
            <a:grpSpLocks/>
          </p:cNvGrpSpPr>
          <p:nvPr/>
        </p:nvGrpSpPr>
        <p:grpSpPr bwMode="auto">
          <a:xfrm>
            <a:off x="1235140" y="3219912"/>
            <a:ext cx="2108200" cy="2212975"/>
            <a:chOff x="1338" y="1344"/>
            <a:chExt cx="1328" cy="1394"/>
          </a:xfrm>
        </p:grpSpPr>
        <p:sp>
          <p:nvSpPr>
            <p:cNvPr id="74" name="Rectangle 49"/>
            <p:cNvSpPr>
              <a:spLocks noChangeArrowheads="1"/>
            </p:cNvSpPr>
            <p:nvPr/>
          </p:nvSpPr>
          <p:spPr bwMode="auto">
            <a:xfrm>
              <a:off x="2099" y="1700"/>
              <a:ext cx="567" cy="1038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1800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MCS-51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RST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" name="Rectangle 50"/>
            <p:cNvSpPr>
              <a:spLocks noChangeArrowheads="1"/>
            </p:cNvSpPr>
            <p:nvPr/>
          </p:nvSpPr>
          <p:spPr bwMode="auto">
            <a:xfrm>
              <a:off x="1548" y="1911"/>
              <a:ext cx="181" cy="35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" name="Line 51"/>
            <p:cNvSpPr>
              <a:spLocks noChangeShapeType="1"/>
            </p:cNvSpPr>
            <p:nvPr/>
          </p:nvSpPr>
          <p:spPr bwMode="auto">
            <a:xfrm>
              <a:off x="1548" y="1992"/>
              <a:ext cx="18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7" name="Rectangle 52"/>
            <p:cNvSpPr>
              <a:spLocks noChangeArrowheads="1"/>
            </p:cNvSpPr>
            <p:nvPr/>
          </p:nvSpPr>
          <p:spPr bwMode="auto">
            <a:xfrm>
              <a:off x="1593" y="2331"/>
              <a:ext cx="91" cy="226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8" name="Line 53"/>
            <p:cNvSpPr>
              <a:spLocks noChangeShapeType="1"/>
            </p:cNvSpPr>
            <p:nvPr/>
          </p:nvSpPr>
          <p:spPr bwMode="auto">
            <a:xfrm>
              <a:off x="1639" y="1992"/>
              <a:ext cx="0" cy="33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9" name="Line 54"/>
            <p:cNvSpPr>
              <a:spLocks noChangeShapeType="1"/>
            </p:cNvSpPr>
            <p:nvPr/>
          </p:nvSpPr>
          <p:spPr bwMode="auto">
            <a:xfrm>
              <a:off x="1639" y="2557"/>
              <a:ext cx="0" cy="1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0" name="Oval 55"/>
            <p:cNvSpPr>
              <a:spLocks noChangeArrowheads="1"/>
            </p:cNvSpPr>
            <p:nvPr/>
          </p:nvSpPr>
          <p:spPr bwMode="auto">
            <a:xfrm>
              <a:off x="1614" y="1559"/>
              <a:ext cx="45" cy="45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" name="Line 56"/>
            <p:cNvSpPr>
              <a:spLocks noChangeShapeType="1"/>
            </p:cNvSpPr>
            <p:nvPr/>
          </p:nvSpPr>
          <p:spPr bwMode="auto">
            <a:xfrm>
              <a:off x="1639" y="1605"/>
              <a:ext cx="0" cy="30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2" name="Line 57"/>
            <p:cNvSpPr>
              <a:spLocks noChangeShapeType="1"/>
            </p:cNvSpPr>
            <p:nvPr/>
          </p:nvSpPr>
          <p:spPr bwMode="auto">
            <a:xfrm>
              <a:off x="1633" y="2219"/>
              <a:ext cx="46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4" name="Text Box 60"/>
            <p:cNvSpPr txBox="1">
              <a:spLocks noChangeArrowheads="1"/>
            </p:cNvSpPr>
            <p:nvPr/>
          </p:nvSpPr>
          <p:spPr bwMode="auto">
            <a:xfrm>
              <a:off x="1509" y="1344"/>
              <a:ext cx="396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Vcc</a:t>
              </a:r>
            </a:p>
          </p:txBody>
        </p:sp>
        <p:sp>
          <p:nvSpPr>
            <p:cNvPr id="85" name="Text Box 67"/>
            <p:cNvSpPr txBox="1">
              <a:spLocks noChangeArrowheads="1"/>
            </p:cNvSpPr>
            <p:nvPr/>
          </p:nvSpPr>
          <p:spPr bwMode="auto">
            <a:xfrm>
              <a:off x="1383" y="2323"/>
              <a:ext cx="4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 </a:t>
              </a:r>
            </a:p>
          </p:txBody>
        </p:sp>
        <p:sp>
          <p:nvSpPr>
            <p:cNvPr id="86" name="Text Box 71"/>
            <p:cNvSpPr txBox="1">
              <a:spLocks noChangeArrowheads="1"/>
            </p:cNvSpPr>
            <p:nvPr/>
          </p:nvSpPr>
          <p:spPr bwMode="auto">
            <a:xfrm>
              <a:off x="1338" y="1842"/>
              <a:ext cx="4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 </a:t>
              </a: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5780153" y="5403716"/>
            <a:ext cx="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1631486" y="5403716"/>
            <a:ext cx="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76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92" name="直接连接符 91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2032966" y="-32810"/>
            <a:ext cx="52188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2.4 CPU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时钟电路与时序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253779" y="888408"/>
            <a:ext cx="6998046" cy="2113757"/>
          </a:xfrm>
          <a:prstGeom prst="rect">
            <a:avLst/>
          </a:prstGeom>
          <a:noFill/>
        </p:spPr>
        <p:txBody>
          <a:bodyPr vert="horz" lIns="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AT89S51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单片机的最小应用系统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725" indent="-720725">
              <a:lnSpc>
                <a:spcPct val="110000"/>
              </a:lnSpc>
              <a:buFontTx/>
              <a:buNone/>
              <a:tabLst>
                <a:tab pos="539750" algn="l"/>
              </a:tabLst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4KB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128B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</a:p>
          <a:p>
            <a:pPr marL="720725" indent="-720725">
              <a:lnSpc>
                <a:spcPct val="110000"/>
              </a:lnSpc>
              <a:buFontTx/>
              <a:buNone/>
              <a:tabLst>
                <a:tab pos="539750" algn="l"/>
              </a:tabLst>
            </a:pP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（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）时钟电路</a:t>
            </a:r>
            <a:endParaRPr lang="en-US" altLang="zh-CN" sz="24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725" indent="-720725">
              <a:lnSpc>
                <a:spcPct val="110000"/>
              </a:lnSpc>
              <a:buFontTx/>
              <a:buNone/>
              <a:tabLst>
                <a:tab pos="539750" algn="l"/>
              </a:tabLst>
            </a:pP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（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）复位电路</a:t>
            </a:r>
            <a:endParaRPr lang="en-US" altLang="zh-CN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417043" y="2128068"/>
            <a:ext cx="5209200" cy="40676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8800" y="3308334"/>
            <a:ext cx="2294467" cy="8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只能作为小型的数字量测控单元。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873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905364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1613068" y="197478"/>
            <a:ext cx="61125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章 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AT89S51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单片机内部结构   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五边形 19"/>
          <p:cNvSpPr/>
          <p:nvPr/>
        </p:nvSpPr>
        <p:spPr bwMode="auto">
          <a:xfrm>
            <a:off x="1607449" y="1140581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2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2" action="ppaction://hlinksldjump"/>
              </a:rPr>
              <a:t>.1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21" name="AutoShape 15"/>
          <p:cNvSpPr>
            <a:spLocks noChangeArrowheads="1"/>
          </p:cNvSpPr>
          <p:nvPr/>
        </p:nvSpPr>
        <p:spPr bwMode="auto">
          <a:xfrm>
            <a:off x="2637803" y="1126296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内部</a:t>
            </a: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结构及引脚</a:t>
            </a: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五边形 21"/>
          <p:cNvSpPr/>
          <p:nvPr/>
        </p:nvSpPr>
        <p:spPr bwMode="auto">
          <a:xfrm>
            <a:off x="1593084" y="1871340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3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3" action="ppaction://hlinksldjump"/>
              </a:rPr>
              <a:t>.2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23" name="AutoShape 15"/>
          <p:cNvSpPr>
            <a:spLocks noChangeArrowheads="1"/>
          </p:cNvSpPr>
          <p:nvPr/>
        </p:nvSpPr>
        <p:spPr bwMode="auto">
          <a:xfrm>
            <a:off x="2637084" y="1894386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程序和数据存储器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五边形 23"/>
          <p:cNvSpPr/>
          <p:nvPr/>
        </p:nvSpPr>
        <p:spPr bwMode="auto">
          <a:xfrm>
            <a:off x="1593084" y="2677828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4" action="ppaction://hlinksldjump"/>
              </a:rPr>
              <a:t>2.3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25" name="AutoShape 15"/>
          <p:cNvSpPr>
            <a:spLocks noChangeArrowheads="1"/>
          </p:cNvSpPr>
          <p:nvPr/>
        </p:nvSpPr>
        <p:spPr bwMode="auto">
          <a:xfrm>
            <a:off x="2637084" y="2663543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并行</a:t>
            </a:r>
            <a:r>
              <a:rPr lang="en-US" altLang="zh-CN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I/O</a:t>
            </a: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口</a:t>
            </a:r>
          </a:p>
        </p:txBody>
      </p:sp>
      <p:sp>
        <p:nvSpPr>
          <p:cNvPr id="26" name="五边形 25"/>
          <p:cNvSpPr/>
          <p:nvPr/>
        </p:nvSpPr>
        <p:spPr bwMode="auto">
          <a:xfrm>
            <a:off x="1593084" y="3459086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5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5" action="ppaction://hlinksldjump"/>
              </a:rPr>
              <a:t>.4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27" name="AutoShape 15"/>
          <p:cNvSpPr>
            <a:spLocks noChangeArrowheads="1"/>
          </p:cNvSpPr>
          <p:nvPr/>
        </p:nvSpPr>
        <p:spPr bwMode="auto">
          <a:xfrm>
            <a:off x="2637084" y="3444801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、时钟电路与时序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五边形 27"/>
          <p:cNvSpPr/>
          <p:nvPr/>
        </p:nvSpPr>
        <p:spPr bwMode="auto">
          <a:xfrm>
            <a:off x="1605784" y="4241338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6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6" action="ppaction://hlinksldjump"/>
              </a:rPr>
              <a:t>.5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29" name="AutoShape 15"/>
          <p:cNvSpPr>
            <a:spLocks noChangeArrowheads="1"/>
          </p:cNvSpPr>
          <p:nvPr/>
        </p:nvSpPr>
        <p:spPr bwMode="auto">
          <a:xfrm>
            <a:off x="2649784" y="4227053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复位操作和复位电路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五边形 29"/>
          <p:cNvSpPr/>
          <p:nvPr/>
        </p:nvSpPr>
        <p:spPr bwMode="auto">
          <a:xfrm>
            <a:off x="1605784" y="5010874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7" action="ppaction://hlinksldjump"/>
              </a:rPr>
              <a:t>2.6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31" name="AutoShape 15"/>
          <p:cNvSpPr>
            <a:spLocks noChangeArrowheads="1"/>
          </p:cNvSpPr>
          <p:nvPr/>
        </p:nvSpPr>
        <p:spPr bwMode="auto">
          <a:xfrm>
            <a:off x="2649784" y="4996589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低功耗节电模式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五边形 31"/>
          <p:cNvSpPr/>
          <p:nvPr/>
        </p:nvSpPr>
        <p:spPr bwMode="auto">
          <a:xfrm>
            <a:off x="1604278" y="5778906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8" action="ppaction://hlinksldjump"/>
              </a:rPr>
              <a:t>2.7</a:t>
            </a:r>
            <a:endParaRPr lang="zh-CN" altLang="en-US" sz="3200" b="1" kern="0" dirty="0"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33" name="AutoShape 15"/>
          <p:cNvSpPr>
            <a:spLocks noChangeArrowheads="1"/>
          </p:cNvSpPr>
          <p:nvPr/>
        </p:nvSpPr>
        <p:spPr bwMode="auto">
          <a:xfrm>
            <a:off x="2648278" y="5764621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看门狗定时器的使用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044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92" name="直接连接符 91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4" name="矩形 93"/>
          <p:cNvSpPr/>
          <p:nvPr/>
        </p:nvSpPr>
        <p:spPr>
          <a:xfrm>
            <a:off x="2431321" y="-32810"/>
            <a:ext cx="4657543" cy="1265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2.6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低功耗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节电模式</a:t>
            </a:r>
          </a:p>
          <a:p>
            <a:pPr marL="566738" lvl="0" indent="-612000">
              <a:lnSpc>
                <a:spcPct val="125000"/>
              </a:lnSpc>
            </a:pP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>
            <a:spLocks noGrp="1" noChangeArrowheads="1"/>
          </p:cNvSpPr>
          <p:nvPr>
            <p:ph idx="1"/>
          </p:nvPr>
        </p:nvSpPr>
        <p:spPr>
          <a:xfrm>
            <a:off x="98574" y="843286"/>
            <a:ext cx="8928744" cy="105657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单片机工作中需要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20MA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左右的电流。在程序不运行时可采用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低功耗工作方式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，包括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空闲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掉电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两种模式，其控制电路如下：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16376" y="2068067"/>
            <a:ext cx="8272975" cy="4018342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733645" y="5314875"/>
            <a:ext cx="1242951" cy="638175"/>
          </a:xfrm>
          <a:prstGeom prst="ellipse">
            <a:avLst/>
          </a:prstGeom>
          <a:noFill/>
          <a:ln w="381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346044" y="5574108"/>
            <a:ext cx="1242951" cy="638175"/>
          </a:xfrm>
          <a:prstGeom prst="ellipse">
            <a:avLst/>
          </a:prstGeom>
          <a:noFill/>
          <a:ln w="381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53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92" name="直接连接符 91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4" name="矩形 93"/>
          <p:cNvSpPr/>
          <p:nvPr/>
        </p:nvSpPr>
        <p:spPr>
          <a:xfrm>
            <a:off x="2431321" y="-32810"/>
            <a:ext cx="4657543" cy="1265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2.6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低功耗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节电模式</a:t>
            </a:r>
          </a:p>
          <a:p>
            <a:pPr marL="566738" lvl="0" indent="-612000">
              <a:lnSpc>
                <a:spcPct val="125000"/>
              </a:lnSpc>
            </a:pP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>
            <a:spLocks noGrp="1" noChangeArrowheads="1"/>
          </p:cNvSpPr>
          <p:nvPr>
            <p:ph idx="1"/>
          </p:nvPr>
        </p:nvSpPr>
        <p:spPr>
          <a:xfrm>
            <a:off x="347132" y="831495"/>
            <a:ext cx="8645923" cy="555237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由电源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控制寄存器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PCON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的低两位来控制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SMOD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：串行通讯的波特率选择位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GF1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GF0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未定义位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：掉电模式控制位。</a:t>
            </a:r>
            <a:endParaRPr lang="en-US" altLang="zh-CN" sz="24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IDL=0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，单片机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处于正常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工作状态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IDL=1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单片机进入空闲（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Idle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）模式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IDL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：空闲模式控制位。</a:t>
            </a:r>
            <a:endParaRPr lang="en-US" altLang="zh-CN" sz="24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PD=0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，单片机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处于正常工作状态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PD=1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单片机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进入掉电（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 Down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）模式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7954" y="1448490"/>
            <a:ext cx="1530641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SFR 87H</a:t>
            </a:r>
          </a:p>
          <a:p>
            <a:pPr algn="ctr">
              <a:spcBef>
                <a:spcPts val="600"/>
              </a:spcBef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PCON</a:t>
            </a:r>
            <a:endParaRPr lang="zh-CN" altLang="en-US" b="1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474218"/>
              </p:ext>
            </p:extLst>
          </p:nvPr>
        </p:nvGraphicFramePr>
        <p:xfrm>
          <a:off x="1439999" y="1736381"/>
          <a:ext cx="7418256" cy="51667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27282"/>
                <a:gridCol w="927282"/>
                <a:gridCol w="927282"/>
                <a:gridCol w="927282"/>
                <a:gridCol w="927282"/>
                <a:gridCol w="927282"/>
                <a:gridCol w="927282"/>
                <a:gridCol w="927282"/>
              </a:tblGrid>
              <a:tr h="5166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</a:rPr>
                        <a:t>SMOD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5E4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5E4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5E4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5E4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</a:rPr>
                        <a:t>GF1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5E4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</a:rPr>
                        <a:t>GF0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5E4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</a:rPr>
                        <a:t>PD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5E4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</a:rPr>
                        <a:t>IDL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5E4D0"/>
                    </a:solidFill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727203" y="1471574"/>
            <a:ext cx="7272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D7             D6             D5             D4             D3             D2             D1             D0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99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92" name="直接连接符 91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4" name="矩形 93"/>
          <p:cNvSpPr/>
          <p:nvPr/>
        </p:nvSpPr>
        <p:spPr>
          <a:xfrm>
            <a:off x="2431321" y="-32810"/>
            <a:ext cx="4657543" cy="1265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2.6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低功耗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节电模式</a:t>
            </a:r>
          </a:p>
          <a:p>
            <a:pPr marL="566738" lvl="0" indent="-612000">
              <a:lnSpc>
                <a:spcPct val="125000"/>
              </a:lnSpc>
            </a:pP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4313" y="716025"/>
            <a:ext cx="8715620" cy="56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空闲模式</a:t>
            </a:r>
          </a:p>
          <a:p>
            <a:pPr lvl="0" indent="457200">
              <a:lnSpc>
                <a:spcPct val="130000"/>
              </a:lnSpc>
              <a:spcBef>
                <a:spcPts val="600"/>
              </a:spcBef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空闲模式的进入</a:t>
            </a:r>
            <a:r>
              <a:rPr lang="zh-CN" altLang="en-US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</a:t>
            </a:r>
            <a:r>
              <a:rPr lang="en-US" altLang="zh-CN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IDL=1</a:t>
            </a:r>
            <a:r>
              <a:rPr lang="zh-CN" altLang="en-US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，进入空闲模式。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此时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的时钟信号被关断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（运算器、控制器</a:t>
            </a:r>
            <a:r>
              <a:rPr lang="zh-CN" altLang="en-US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不工作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），而单片机内部的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振荡器、内部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、定时器、串行口、中断系统、串口等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外围电路仍继续工作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457200">
              <a:lnSpc>
                <a:spcPct val="130000"/>
              </a:lnSpc>
              <a:spcBef>
                <a:spcPts val="0"/>
              </a:spcBef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空闲状态下工作电流一般为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5mA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左右。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457200" algn="l" defTabSz="914400" rtl="0" eaLnBrk="0" fontAlgn="base" latinLnBrk="0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空闲模式的退出：</a:t>
            </a:r>
            <a:endParaRPr kumimoji="0" lang="en-US" altLang="zh-CN" sz="240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457200" algn="l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响应中断退出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，即中断响应时，</a:t>
            </a:r>
            <a:r>
              <a:rPr kumimoji="0" lang="en-US" altLang="zh-CN" sz="2400" b="0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IDL</a:t>
            </a:r>
            <a:r>
              <a:rPr kumimoji="0" lang="zh-CN" altLang="en-US" sz="2400" b="0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位则被片内硬件自动清</a:t>
            </a:r>
            <a:r>
              <a:rPr kumimoji="0" lang="en-US" altLang="zh-CN" sz="2400" b="0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，可退出空闲模式</a:t>
            </a:r>
            <a:r>
              <a:rPr lang="zh-CN" altLang="en-US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0" kern="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457200" algn="l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硬件复位退出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2400" b="0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系统硬件复位时，</a:t>
            </a:r>
            <a:r>
              <a:rPr kumimoji="0" lang="en-US" altLang="zh-CN" sz="2400" b="0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SFR</a:t>
            </a:r>
            <a:r>
              <a:rPr kumimoji="0" lang="zh-CN" altLang="en-US" sz="2400" b="0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PCON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被复位。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</a:p>
        </p:txBody>
      </p:sp>
    </p:spTree>
    <p:extLst>
      <p:ext uri="{BB962C8B-B14F-4D97-AF65-F5344CB8AC3E}">
        <p14:creationId xmlns:p14="http://schemas.microsoft.com/office/powerpoint/2010/main" val="272247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2.1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内部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结构及引脚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7" name="Rectangle 2"/>
          <p:cNvSpPr txBox="1">
            <a:spLocks noChangeArrowheads="1"/>
          </p:cNvSpPr>
          <p:nvPr/>
        </p:nvSpPr>
        <p:spPr>
          <a:xfrm>
            <a:off x="410470" y="1451710"/>
            <a:ext cx="8777288" cy="50165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、并行</a:t>
            </a:r>
            <a:r>
              <a:rPr lang="en-US" altLang="zh-CN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  <a:r>
              <a:rPr lang="zh-CN" alt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引脚</a:t>
            </a: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4*8=32</a:t>
            </a: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个）</a:t>
            </a:r>
          </a:p>
          <a:p>
            <a:pPr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en-US" altLang="zh-CN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P0.0 - P0.7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端口线（</a:t>
            </a:r>
            <a:r>
              <a:rPr lang="en-US" altLang="zh-CN" sz="2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39-32</a:t>
            </a:r>
            <a:r>
              <a:rPr lang="zh-CN" altLang="en-US" sz="2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① 通用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端口，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输出能力最强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，可带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TTL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负载；</a:t>
            </a:r>
          </a:p>
          <a:p>
            <a:pPr>
              <a:lnSpc>
                <a:spcPct val="120000"/>
              </a:lnSpc>
              <a:spcBef>
                <a:spcPct val="15000"/>
              </a:spcBef>
              <a:buFontTx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②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当系统使用外接存储器时，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口还作为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低八位地址总线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</a:p>
          <a:p>
            <a:pPr>
              <a:lnSpc>
                <a:spcPct val="120000"/>
              </a:lnSpc>
              <a:spcBef>
                <a:spcPct val="15000"/>
              </a:spcBef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数据总线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（此时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口不能作为通用的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端口）。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Tx/>
              <a:buNone/>
            </a:pPr>
            <a:r>
              <a:rPr lang="en-US" altLang="zh-CN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P1.0 - P1.7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端口线（</a:t>
            </a:r>
            <a:r>
              <a:rPr lang="en-US" altLang="zh-CN" sz="2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1~8</a:t>
            </a:r>
            <a:r>
              <a:rPr lang="zh-CN" altLang="en-US" sz="2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负载能力为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TTL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Tx/>
              <a:buNone/>
            </a:pPr>
            <a:r>
              <a:rPr lang="en-US" altLang="zh-CN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P2.0 - P2.7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端口线（</a:t>
            </a:r>
            <a:r>
              <a:rPr lang="en-US" altLang="zh-CN" sz="2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21~28</a:t>
            </a:r>
            <a:r>
              <a:rPr lang="zh-CN" altLang="en-US" sz="2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① 通用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端口，负载能力为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TTL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② 当系统使用外接存储器时，该口还作为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高八位地址总线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（此时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口不能作为通用的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端口）。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5245" y="934805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引脚按功能可以分为三类：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128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92" name="直接连接符 91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4" name="矩形 93"/>
          <p:cNvSpPr/>
          <p:nvPr/>
        </p:nvSpPr>
        <p:spPr>
          <a:xfrm>
            <a:off x="2431321" y="-32810"/>
            <a:ext cx="4657543" cy="1265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2.6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低功耗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节电模式</a:t>
            </a:r>
          </a:p>
          <a:p>
            <a:pPr marL="566738" lvl="0" indent="-612000">
              <a:lnSpc>
                <a:spcPct val="125000"/>
              </a:lnSpc>
            </a:pP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4313" y="716025"/>
            <a:ext cx="8928744" cy="5475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掉电模式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endParaRPr lang="en-US" altLang="zh-CN" b="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4572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掉电模式的进入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置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PD=1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进入掉电模式。此时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外部晶振停振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、定时器、串行口等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外围电路全部停止工作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只有内部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和外部中断工作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在掉电方式下工作电流为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50uA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左右。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marL="0" marR="0" lvl="0" indent="457200" algn="l" defTabSz="914400" rtl="0" eaLnBrk="0" fontAlgn="base" latinLnBrk="0" hangingPunct="0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掉电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的退出：</a:t>
            </a:r>
            <a:endParaRPr kumimoji="0" lang="en-US" altLang="zh-CN" sz="240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硬件系统复位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kumimoji="0" lang="zh-CN" altLang="en-US" sz="2400" b="0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硬件复位时</a:t>
            </a:r>
            <a:r>
              <a:rPr kumimoji="0" lang="en-US" altLang="zh-CN" sz="2400" b="0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SFR</a:t>
            </a:r>
            <a:r>
              <a:rPr kumimoji="0" lang="zh-CN" altLang="en-US" sz="2400" b="0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PCON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被系统复位。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外部中断</a:t>
            </a: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复位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。使用外部中断退出时，</a:t>
            </a:r>
            <a:r>
              <a:rPr kumimoji="0" lang="en-US" altLang="zh-CN" sz="2400" b="0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kumimoji="0" lang="zh-CN" altLang="en-US" sz="2400" b="0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端应采用电平触发方式使振荡器重新启动，</a:t>
            </a:r>
            <a:r>
              <a:rPr kumimoji="0" lang="en-US" altLang="zh-CN" sz="2400" b="0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PD</a:t>
            </a:r>
            <a:r>
              <a:rPr kumimoji="0" lang="zh-CN" altLang="en-US" sz="2400" b="0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位则被片内硬件自动清</a:t>
            </a:r>
            <a:r>
              <a:rPr kumimoji="0" lang="en-US" altLang="zh-CN" sz="2400" b="0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，可退出掉电模式。</a:t>
            </a:r>
            <a:b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</a:p>
        </p:txBody>
      </p:sp>
    </p:spTree>
    <p:extLst>
      <p:ext uri="{BB962C8B-B14F-4D97-AF65-F5344CB8AC3E}">
        <p14:creationId xmlns:p14="http://schemas.microsoft.com/office/powerpoint/2010/main" val="199485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943275" y="744198"/>
            <a:ext cx="7175406" cy="40949"/>
            <a:chOff x="952901" y="777198"/>
            <a:chExt cx="7175406" cy="40949"/>
          </a:xfrm>
        </p:grpSpPr>
        <p:cxnSp>
          <p:nvCxnSpPr>
            <p:cNvPr id="92" name="直接连接符 91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7" name="矩形 26"/>
          <p:cNvSpPr/>
          <p:nvPr/>
        </p:nvSpPr>
        <p:spPr>
          <a:xfrm>
            <a:off x="1604278" y="10842"/>
            <a:ext cx="61125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章 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AT89S51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单片机内部结构   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五边形 30"/>
          <p:cNvSpPr/>
          <p:nvPr/>
        </p:nvSpPr>
        <p:spPr bwMode="auto">
          <a:xfrm>
            <a:off x="1607449" y="1140581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2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2" action="ppaction://hlinksldjump"/>
              </a:rPr>
              <a:t>.1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32" name="AutoShape 15"/>
          <p:cNvSpPr>
            <a:spLocks noChangeArrowheads="1"/>
          </p:cNvSpPr>
          <p:nvPr/>
        </p:nvSpPr>
        <p:spPr bwMode="auto">
          <a:xfrm>
            <a:off x="2637803" y="1126296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内部</a:t>
            </a: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结构及引脚</a:t>
            </a: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五边形 32"/>
          <p:cNvSpPr/>
          <p:nvPr/>
        </p:nvSpPr>
        <p:spPr bwMode="auto">
          <a:xfrm>
            <a:off x="1593084" y="1871340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3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3" action="ppaction://hlinksldjump"/>
              </a:rPr>
              <a:t>.2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34" name="AutoShape 15"/>
          <p:cNvSpPr>
            <a:spLocks noChangeArrowheads="1"/>
          </p:cNvSpPr>
          <p:nvPr/>
        </p:nvSpPr>
        <p:spPr bwMode="auto">
          <a:xfrm>
            <a:off x="2637084" y="1894386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程序和数据存储器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五边形 34"/>
          <p:cNvSpPr/>
          <p:nvPr/>
        </p:nvSpPr>
        <p:spPr bwMode="auto">
          <a:xfrm>
            <a:off x="1593084" y="2677828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4" action="ppaction://hlinksldjump"/>
              </a:rPr>
              <a:t>2.3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36" name="AutoShape 15"/>
          <p:cNvSpPr>
            <a:spLocks noChangeArrowheads="1"/>
          </p:cNvSpPr>
          <p:nvPr/>
        </p:nvSpPr>
        <p:spPr bwMode="auto">
          <a:xfrm>
            <a:off x="2637084" y="2663543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并行</a:t>
            </a:r>
            <a:r>
              <a:rPr lang="en-US" altLang="zh-CN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I/O</a:t>
            </a: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口</a:t>
            </a:r>
          </a:p>
        </p:txBody>
      </p:sp>
      <p:sp>
        <p:nvSpPr>
          <p:cNvPr id="37" name="五边形 36"/>
          <p:cNvSpPr/>
          <p:nvPr/>
        </p:nvSpPr>
        <p:spPr bwMode="auto">
          <a:xfrm>
            <a:off x="1593084" y="3459086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5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5" action="ppaction://hlinksldjump"/>
              </a:rPr>
              <a:t>.4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38" name="AutoShape 15"/>
          <p:cNvSpPr>
            <a:spLocks noChangeArrowheads="1"/>
          </p:cNvSpPr>
          <p:nvPr/>
        </p:nvSpPr>
        <p:spPr bwMode="auto">
          <a:xfrm>
            <a:off x="2637084" y="3444801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、时钟电路与时序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五边形 38"/>
          <p:cNvSpPr/>
          <p:nvPr/>
        </p:nvSpPr>
        <p:spPr bwMode="auto">
          <a:xfrm>
            <a:off x="1605784" y="4241338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6" action="ppaction://hlinksldjump"/>
              </a:rPr>
              <a:t>2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6" action="ppaction://hlinksldjump"/>
              </a:rPr>
              <a:t>.5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40" name="AutoShape 15"/>
          <p:cNvSpPr>
            <a:spLocks noChangeArrowheads="1"/>
          </p:cNvSpPr>
          <p:nvPr/>
        </p:nvSpPr>
        <p:spPr bwMode="auto">
          <a:xfrm>
            <a:off x="2649784" y="4227053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复位操作和复位电路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五边形 40"/>
          <p:cNvSpPr/>
          <p:nvPr/>
        </p:nvSpPr>
        <p:spPr bwMode="auto">
          <a:xfrm>
            <a:off x="1605784" y="5010874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7" action="ppaction://hlinksldjump"/>
              </a:rPr>
              <a:t>2.6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42" name="AutoShape 15"/>
          <p:cNvSpPr>
            <a:spLocks noChangeArrowheads="1"/>
          </p:cNvSpPr>
          <p:nvPr/>
        </p:nvSpPr>
        <p:spPr bwMode="auto">
          <a:xfrm>
            <a:off x="2649784" y="4996589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低功耗节电模式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五边形 42"/>
          <p:cNvSpPr/>
          <p:nvPr/>
        </p:nvSpPr>
        <p:spPr bwMode="auto">
          <a:xfrm>
            <a:off x="1604278" y="5778906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8" action="ppaction://hlinksldjump"/>
              </a:rPr>
              <a:t>2.7</a:t>
            </a:r>
            <a:endParaRPr lang="zh-CN" altLang="en-US" sz="3200" b="1" kern="0" dirty="0"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44" name="AutoShape 15"/>
          <p:cNvSpPr>
            <a:spLocks noChangeArrowheads="1"/>
          </p:cNvSpPr>
          <p:nvPr/>
        </p:nvSpPr>
        <p:spPr bwMode="auto">
          <a:xfrm>
            <a:off x="2648278" y="5764621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看门狗定时器的使用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560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431322" y="-32810"/>
            <a:ext cx="39604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2.7 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看门狗定时器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0182" y="778789"/>
            <a:ext cx="8637006" cy="4043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20000"/>
              </a:lnSpc>
            </a:pP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看门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狗定时器（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WDT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Watch Dog Timer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实际上就是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开始运行后看门狗开始计数。如果程序运行正常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，每过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一段时间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就发出指令，让还没记满数的看门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狗置零，重新开始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计数；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如果程序运行异常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，如出现“跑飞”或“卡死”等，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就不会清零看门狗了，计数持续递增，等看门狗记满数后，就会产生溢出，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RST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一个高电平复位信号，使单片机自动复位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，不用采用人工监视、人工复位了。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AT89S51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了一个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WDT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，其看门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狗复位寄存器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WDTRST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对应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SFR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中的地址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A6H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不在头文件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reg51.h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42787" y="4899842"/>
            <a:ext cx="5065407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>
              <a:lnSpc>
                <a:spcPct val="130000"/>
              </a:lnSpc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WDT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的启动或复位命令如下：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457200">
              <a:lnSpc>
                <a:spcPct val="13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WDTRST=0x1e</a:t>
            </a:r>
            <a:r>
              <a:rPr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   //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 </a:t>
            </a:r>
            <a:endParaRPr lang="en-US" altLang="zh-CN" sz="24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457200">
              <a:lnSpc>
                <a:spcPct val="13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WDTRST=0xe1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</p:txBody>
      </p:sp>
      <p:sp>
        <p:nvSpPr>
          <p:cNvPr id="8" name="矩形 7"/>
          <p:cNvSpPr/>
          <p:nvPr/>
        </p:nvSpPr>
        <p:spPr>
          <a:xfrm>
            <a:off x="-43315" y="4926044"/>
            <a:ext cx="4572000" cy="105259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indent="457200">
              <a:lnSpc>
                <a:spcPct val="130000"/>
              </a:lnSpc>
            </a:pP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WDTRST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使用前需声明：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457200" algn="ctr">
              <a:lnSpc>
                <a:spcPct val="130000"/>
              </a:lnSpc>
            </a:pPr>
            <a:r>
              <a:rPr lang="en-US" altLang="zh-CN" sz="2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400" b="1" dirty="0" err="1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</a:t>
            </a:r>
            <a:r>
              <a:rPr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WDTRST=0xa6;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110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91" y="1098127"/>
            <a:ext cx="8086995" cy="51907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537" y="54630"/>
            <a:ext cx="3011268" cy="86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章节总结</a:t>
            </a:r>
            <a:endParaRPr lang="zh-CN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69082" y="2050182"/>
            <a:ext cx="1386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串行口</a:t>
            </a:r>
            <a:endParaRPr lang="en-US" altLang="zh-CN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外部中断</a:t>
            </a:r>
            <a:endParaRPr lang="en-US" altLang="zh-CN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定时计数器</a:t>
            </a:r>
            <a:endParaRPr lang="en-US" altLang="zh-CN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</a:t>
            </a:r>
            <a:r>
              <a:rPr lang="en-US" altLang="zh-CN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25216" y="4820653"/>
            <a:ext cx="673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endParaRPr lang="en-US" altLang="zh-CN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9166" y="5559317"/>
            <a:ext cx="197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拉电流、灌电流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455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37" y="54630"/>
            <a:ext cx="3011268" cy="86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章节总结</a:t>
            </a:r>
            <a:endParaRPr lang="zh-CN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62963" y="1028275"/>
            <a:ext cx="8927481" cy="5485774"/>
            <a:chOff x="0" y="1173131"/>
            <a:chExt cx="8927481" cy="5485774"/>
          </a:xfrm>
        </p:grpSpPr>
        <p:pic>
          <p:nvPicPr>
            <p:cNvPr id="4" name="内容占位符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913" y="1173131"/>
              <a:ext cx="6194535" cy="2964304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728243" y="1702326"/>
              <a:ext cx="2015774" cy="542934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613694" y="1617035"/>
              <a:ext cx="26735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什么是准双向</a:t>
              </a:r>
              <a:r>
                <a:rPr lang="en-US" altLang="zh-CN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I/O</a:t>
              </a:r>
              <a:r>
                <a:rPr lang="zh-CN" alt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口？</a:t>
              </a:r>
              <a:r>
                <a:rPr lang="en-US" altLang="zh-CN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I/O</a:t>
              </a:r>
              <a:r>
                <a:rPr lang="zh-CN" alt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口是怎样工作的？</a:t>
              </a:r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31980" y="4581339"/>
              <a:ext cx="2918659" cy="1692998"/>
              <a:chOff x="1187773" y="4180811"/>
              <a:chExt cx="2918659" cy="1692998"/>
            </a:xfrm>
          </p:grpSpPr>
          <p:sp>
            <p:nvSpPr>
              <p:cNvPr id="7" name="云形 6"/>
              <p:cNvSpPr/>
              <p:nvPr/>
            </p:nvSpPr>
            <p:spPr>
              <a:xfrm>
                <a:off x="1187773" y="4180811"/>
                <a:ext cx="2851842" cy="1692998"/>
              </a:xfrm>
              <a:prstGeom prst="cloud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500408" y="4565645"/>
                <a:ext cx="26060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时序单位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有哪些</a:t>
                </a:r>
                <a:r>
                  <a:rPr lang="zh-CN" altLang="en-US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？</a:t>
                </a:r>
                <a:endParaRPr lang="en-US" altLang="zh-CN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使用内部和外部时钟时，引脚怎么接线？</a:t>
                </a:r>
                <a:endPara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3821178" y="5120101"/>
              <a:ext cx="2716091" cy="1538804"/>
              <a:chOff x="4239945" y="5236868"/>
              <a:chExt cx="2716091" cy="1538804"/>
            </a:xfrm>
          </p:grpSpPr>
          <p:sp>
            <p:nvSpPr>
              <p:cNvPr id="10" name="云形 9"/>
              <p:cNvSpPr/>
              <p:nvPr/>
            </p:nvSpPr>
            <p:spPr>
              <a:xfrm>
                <a:off x="4239945" y="5236868"/>
                <a:ext cx="2716091" cy="1538804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4570486" y="5387105"/>
                <a:ext cx="225032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堆栈和弹栈按照什么原则进行？初始化后</a:t>
                </a:r>
                <a:r>
                  <a:rPr lang="en-US" altLang="zh-CN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SP</a:t>
                </a:r>
                <a:r>
                  <a:rPr lang="zh-CN" altLang="en-US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地址是什么？</a:t>
                </a:r>
                <a:endParaRPr lang="en-US" altLang="zh-CN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为什么要设置</a:t>
                </a:r>
                <a:r>
                  <a:rPr lang="en-US" altLang="zh-CN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SP</a:t>
                </a:r>
                <a:r>
                  <a:rPr lang="zh-CN" altLang="en-US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？</a:t>
                </a:r>
                <a:endPara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6289402" y="3426800"/>
              <a:ext cx="2638079" cy="1849481"/>
              <a:chOff x="6355532" y="3426800"/>
              <a:chExt cx="2638079" cy="1849481"/>
            </a:xfrm>
          </p:grpSpPr>
          <p:sp>
            <p:nvSpPr>
              <p:cNvPr id="9" name="云形 8"/>
              <p:cNvSpPr/>
              <p:nvPr/>
            </p:nvSpPr>
            <p:spPr>
              <a:xfrm>
                <a:off x="6355532" y="3426800"/>
                <a:ext cx="2480649" cy="1849481"/>
              </a:xfrm>
              <a:prstGeom prst="cloud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6542908" y="3488845"/>
                <a:ext cx="245070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WDT</a:t>
                </a:r>
                <a:r>
                  <a:rPr lang="zh-CN" altLang="en-US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工作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原理是什么？</a:t>
                </a:r>
                <a:endPara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为什么</a:t>
                </a:r>
                <a:r>
                  <a:rPr lang="zh-CN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要进行复位？最小单片机系统都包括哪些部件？</a:t>
                </a:r>
              </a:p>
            </p:txBody>
          </p:sp>
        </p:grpSp>
        <p:sp>
          <p:nvSpPr>
            <p:cNvPr id="15" name="椭圆 14"/>
            <p:cNvSpPr/>
            <p:nvPr/>
          </p:nvSpPr>
          <p:spPr>
            <a:xfrm>
              <a:off x="5978496" y="3939539"/>
              <a:ext cx="144000" cy="144000"/>
            </a:xfrm>
            <a:prstGeom prst="ellipse">
              <a:avLst/>
            </a:prstGeom>
            <a:solidFill>
              <a:srgbClr val="A5A5A5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0" y="1925493"/>
              <a:ext cx="2371552" cy="2062901"/>
              <a:chOff x="0" y="1925493"/>
              <a:chExt cx="2371552" cy="2062901"/>
            </a:xfrm>
          </p:grpSpPr>
          <p:sp>
            <p:nvSpPr>
              <p:cNvPr id="13" name="云形 12"/>
              <p:cNvSpPr/>
              <p:nvPr/>
            </p:nvSpPr>
            <p:spPr>
              <a:xfrm>
                <a:off x="0" y="1925493"/>
                <a:ext cx="2208452" cy="2062901"/>
              </a:xfrm>
              <a:prstGeom prst="cloud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73462" y="2358630"/>
                <a:ext cx="176945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</a:rPr>
                  <a:t>低功耗节电模式有哪两种？怎样进入和退出的？</a:t>
                </a:r>
                <a:endPara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2155552" y="3126064"/>
                <a:ext cx="216000" cy="216000"/>
              </a:xfrm>
              <a:prstGeom prst="ellipse">
                <a:avLst/>
              </a:prstGeom>
              <a:solidFill>
                <a:srgbClr val="F8CBAD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椭圆 20"/>
            <p:cNvSpPr/>
            <p:nvPr/>
          </p:nvSpPr>
          <p:spPr>
            <a:xfrm>
              <a:off x="3063484" y="4750173"/>
              <a:ext cx="216000" cy="216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179224" y="4900410"/>
              <a:ext cx="216000" cy="216000"/>
            </a:xfrm>
            <a:prstGeom prst="ellipse">
              <a:avLst/>
            </a:prstGeom>
            <a:solidFill>
              <a:srgbClr val="5B9BD5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6147351" y="3984166"/>
              <a:ext cx="216000" cy="216000"/>
            </a:xfrm>
            <a:prstGeom prst="ellipse">
              <a:avLst/>
            </a:prstGeom>
            <a:solidFill>
              <a:srgbClr val="A5A5A5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215224" y="4678173"/>
              <a:ext cx="144000" cy="144000"/>
            </a:xfrm>
            <a:prstGeom prst="ellipse">
              <a:avLst/>
            </a:prstGeom>
            <a:solidFill>
              <a:srgbClr val="5B9BD5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5240881" y="4504656"/>
              <a:ext cx="72000" cy="72000"/>
            </a:xfrm>
            <a:prstGeom prst="ellipse">
              <a:avLst/>
            </a:prstGeom>
            <a:solidFill>
              <a:srgbClr val="5B9BD5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342855" y="4673127"/>
              <a:ext cx="144000" cy="144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581764" y="4597803"/>
              <a:ext cx="72000" cy="720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2371853" y="3243329"/>
              <a:ext cx="108000" cy="108000"/>
            </a:xfrm>
            <a:prstGeom prst="ellipse">
              <a:avLst/>
            </a:prstGeom>
            <a:solidFill>
              <a:srgbClr val="F8CBAD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310097" y="3804030"/>
            <a:ext cx="1800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空闲、掉电</a:t>
            </a:r>
            <a:endParaRPr lang="en-US" altLang="zh-CN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硬件复位、中断</a:t>
            </a:r>
            <a:endParaRPr lang="en-US" altLang="zh-CN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00960" y="5402481"/>
            <a:ext cx="20313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先进后出</a:t>
            </a:r>
            <a:endParaRPr lang="en-US" altLang="zh-CN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07H</a:t>
            </a:r>
          </a:p>
          <a:p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占用工作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寄存器组</a:t>
            </a:r>
            <a:endParaRPr lang="en-US" altLang="zh-CN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80515" y="6313215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时钟、状态、机器、指令周期</a:t>
            </a:r>
            <a:endParaRPr lang="en-US" altLang="zh-CN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033982" y="2697658"/>
            <a:ext cx="21698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ROM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</a:p>
          <a:p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时钟、复位电路</a:t>
            </a:r>
            <a:endParaRPr lang="en-US" altLang="zh-CN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413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8023" y="0"/>
            <a:ext cx="653207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章</a:t>
            </a:r>
            <a:r>
              <a:rPr lang="zh-CN" altLang="en-US" sz="28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自查作业</a:t>
            </a:r>
            <a:endParaRPr lang="en-US" altLang="zh-CN" sz="28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一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、名词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解释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 ACC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PSW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PC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SP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、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DPTR</a:t>
            </a:r>
            <a:r>
              <a:rPr lang="zh-CN" altLang="en-US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、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WDT</a:t>
            </a:r>
            <a:r>
              <a:rPr lang="zh-CN" altLang="en-US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、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PCON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8024" y="800219"/>
            <a:ext cx="838350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二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、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综合题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1.  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简述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AT89S51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单片机中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PC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、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DPTR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、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PSW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、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SP</a:t>
            </a:r>
            <a:r>
              <a:rPr lang="zh-CN" altLang="en-US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、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WDT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的作用。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2. AT89S51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单片机存储器分为哪几个存储区域，每个存储区域的空间地址范围是多少？如何进行访问？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AT89S51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单片机片内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RAM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低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128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个单元划分为哪三个主要部分？各部分的主要功能是什么？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  </a:t>
            </a:r>
            <a:endParaRPr lang="zh-CN" altLang="zh-CN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kern="100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AT89S51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单片机复位后，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SP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、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PC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和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I/O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口的内容分别为多少？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为什么把</a:t>
            </a:r>
            <a:r>
              <a:rPr lang="en-US" altLang="zh-CN" kern="100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AT89S51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单片机的部分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I/O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口称为“准双向”口？</a:t>
            </a:r>
            <a:endParaRPr lang="en-US" altLang="zh-CN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zh-CN" altLang="en-US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上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电复位后：堆栈指针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SP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的值是多少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? 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系统默认栈区的起始地址是多少？在编程时，为什么通常还要对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SP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重新赋值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?  </a:t>
            </a:r>
            <a:endParaRPr lang="en-US" altLang="zh-CN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7. </a:t>
            </a:r>
            <a:r>
              <a:rPr lang="zh-CN" altLang="zh-CN" dirty="0" smtClean="0"/>
              <a:t>考虑</a:t>
            </a:r>
            <a:r>
              <a:rPr lang="zh-CN" altLang="zh-CN" dirty="0"/>
              <a:t>程序加密的需要</a:t>
            </a:r>
            <a:r>
              <a:rPr lang="zh-CN" altLang="zh-CN" dirty="0" smtClean="0"/>
              <a:t>，</a:t>
            </a:r>
            <a:r>
              <a:rPr lang="en-US" altLang="zh-CN" kern="100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AT89S51</a:t>
            </a:r>
            <a:r>
              <a:rPr lang="zh-CN" altLang="zh-CN" dirty="0" smtClean="0"/>
              <a:t>单片机</a:t>
            </a:r>
            <a:r>
              <a:rPr lang="zh-CN" altLang="zh-CN" dirty="0"/>
              <a:t>既使用片内</a:t>
            </a:r>
            <a:r>
              <a:rPr lang="en-US" altLang="zh-CN" dirty="0"/>
              <a:t>ROM</a:t>
            </a:r>
            <a:r>
              <a:rPr lang="zh-CN" altLang="zh-CN" dirty="0"/>
              <a:t>（带有加密功能）又使用片外</a:t>
            </a:r>
            <a:r>
              <a:rPr lang="en-US" altLang="zh-CN" dirty="0"/>
              <a:t>ROM</a:t>
            </a:r>
            <a:r>
              <a:rPr lang="zh-CN" altLang="zh-CN" dirty="0"/>
              <a:t>，这种情况下，硬件电路需要具备哪些必要条件</a:t>
            </a:r>
            <a:r>
              <a:rPr lang="zh-CN" altLang="zh-CN" dirty="0" smtClean="0"/>
              <a:t>？</a:t>
            </a:r>
            <a:endParaRPr lang="en-US" altLang="zh-CN" dirty="0" smtClean="0"/>
          </a:p>
          <a:p>
            <a:pPr indent="266700" algn="just">
              <a:spcAft>
                <a:spcPts val="0"/>
              </a:spcAft>
            </a:pP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8. </a:t>
            </a:r>
            <a:r>
              <a:rPr lang="en-US" altLang="zh-CN" kern="100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AT89S51</a:t>
            </a:r>
            <a:r>
              <a:rPr lang="zh-CN" altLang="en-US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单片机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ROM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区有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个特殊单元，列出它们的地址并说明其作用</a:t>
            </a:r>
            <a:r>
              <a:rPr lang="zh-CN" altLang="en-US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9. </a:t>
            </a:r>
            <a:r>
              <a:rPr lang="zh-CN" altLang="en-US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列出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寄存器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R0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～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R3</a:t>
            </a:r>
            <a:r>
              <a:rPr lang="zh-CN" altLang="en-US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在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内部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RAM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中的对应地址及对应的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RS1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和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RS0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的取值</a:t>
            </a:r>
            <a:r>
              <a:rPr lang="zh-CN" altLang="en-US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10.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MCS-51</a:t>
            </a:r>
            <a:r>
              <a:rPr lang="zh-CN" altLang="en-US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系列单片机和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片外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RAM/ROM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连接时，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P0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口和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P2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口分别传送什么信号？为什么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P0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口需要采用片外地址锁存器</a:t>
            </a:r>
            <a:r>
              <a:rPr lang="zh-CN" altLang="en-US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？</a:t>
            </a:r>
            <a:endParaRPr lang="en-US" altLang="zh-CN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11. </a:t>
            </a:r>
            <a:r>
              <a:rPr lang="zh-CN" altLang="en-US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通常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情况下</a:t>
            </a:r>
            <a:r>
              <a:rPr lang="zh-CN" altLang="en-US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，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AT89S51</a:t>
            </a:r>
            <a:r>
              <a:rPr lang="zh-CN" altLang="en-US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单片机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端口“拉电流”和“灌电流”两种方式中，哪种方式输出电流较大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? </a:t>
            </a:r>
            <a:endParaRPr lang="en-US" altLang="zh-CN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12. 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简述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WDT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工作原理。</a:t>
            </a:r>
            <a:endParaRPr lang="en-US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13. AT89S51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单片机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的引脚可以分为哪三类？都包括哪些引脚？</a:t>
            </a:r>
            <a:endParaRPr lang="en-US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14. AT89S51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单片机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扩展片外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64K RAM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时，用什么方式寻址？需要用到哪些寄存器</a:t>
            </a:r>
            <a:r>
              <a:rPr lang="zh-CN" altLang="en-US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？</a:t>
            </a:r>
            <a:endParaRPr lang="en-US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1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46845" y="61341"/>
            <a:ext cx="271603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indent="-612000">
              <a:lnSpc>
                <a:spcPct val="125000"/>
              </a:lnSpc>
            </a:pPr>
            <a:r>
              <a:rPr lang="en-US" altLang="zh-CN" sz="4000" b="1" kern="0" dirty="0" smtClean="0">
                <a:solidFill>
                  <a:srgbClr val="093B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2.5.1  P0</a:t>
            </a:r>
            <a:r>
              <a:rPr lang="zh-CN" altLang="en-US" sz="4000" b="1" kern="0" dirty="0" smtClean="0">
                <a:solidFill>
                  <a:srgbClr val="093B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4000" b="1" kern="0" dirty="0">
              <a:solidFill>
                <a:srgbClr val="093B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97659" y="923115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80-87H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双功能 </a:t>
            </a:r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</a:t>
            </a:r>
            <a:r>
              <a:rPr lang="en-US" altLang="zh-CN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  <a:r>
              <a:rPr lang="zh-CN" altLang="en-US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b="1" u="sng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r>
              <a:rPr lang="en-US" altLang="zh-CN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数据复用</a:t>
            </a:r>
            <a:r>
              <a:rPr lang="zh-CN" altLang="en-US" sz="2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endParaRPr lang="en-US" altLang="zh-CN" sz="2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88" y="1702221"/>
            <a:ext cx="8122013" cy="4670588"/>
          </a:xfrm>
          <a:prstGeom prst="rect">
            <a:avLst/>
          </a:prstGeom>
        </p:spPr>
      </p:pic>
      <p:sp>
        <p:nvSpPr>
          <p:cNvPr id="22" name="任意多边形 21"/>
          <p:cNvSpPr/>
          <p:nvPr/>
        </p:nvSpPr>
        <p:spPr>
          <a:xfrm>
            <a:off x="4581331" y="2295331"/>
            <a:ext cx="3023118" cy="2183363"/>
          </a:xfrm>
          <a:custGeom>
            <a:avLst/>
            <a:gdLst>
              <a:gd name="connsiteX0" fmla="*/ 9330 w 3023118"/>
              <a:gd name="connsiteY0" fmla="*/ 0 h 2183363"/>
              <a:gd name="connsiteX1" fmla="*/ 0 w 3023118"/>
              <a:gd name="connsiteY1" fmla="*/ 1166326 h 2183363"/>
              <a:gd name="connsiteX2" fmla="*/ 177281 w 3023118"/>
              <a:gd name="connsiteY2" fmla="*/ 1156996 h 2183363"/>
              <a:gd name="connsiteX3" fmla="*/ 167951 w 3023118"/>
              <a:gd name="connsiteY3" fmla="*/ 2183363 h 2183363"/>
              <a:gd name="connsiteX4" fmla="*/ 2071396 w 3023118"/>
              <a:gd name="connsiteY4" fmla="*/ 2155371 h 2183363"/>
              <a:gd name="connsiteX5" fmla="*/ 2080726 w 3023118"/>
              <a:gd name="connsiteY5" fmla="*/ 1399591 h 2183363"/>
              <a:gd name="connsiteX6" fmla="*/ 3023118 w 3023118"/>
              <a:gd name="connsiteY6" fmla="*/ 1390261 h 218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23118" h="2183363">
                <a:moveTo>
                  <a:pt x="9330" y="0"/>
                </a:moveTo>
                <a:lnTo>
                  <a:pt x="0" y="1166326"/>
                </a:lnTo>
                <a:lnTo>
                  <a:pt x="177281" y="1156996"/>
                </a:lnTo>
                <a:lnTo>
                  <a:pt x="167951" y="2183363"/>
                </a:lnTo>
                <a:lnTo>
                  <a:pt x="2071396" y="2155371"/>
                </a:lnTo>
                <a:lnTo>
                  <a:pt x="2080726" y="1399591"/>
                </a:lnTo>
                <a:lnTo>
                  <a:pt x="3023118" y="1390261"/>
                </a:lnTo>
              </a:path>
            </a:pathLst>
          </a:custGeom>
          <a:noFill/>
          <a:ln w="38100">
            <a:solidFill>
              <a:schemeClr val="accent6"/>
            </a:solidFill>
            <a:prstDash val="sysDash"/>
            <a:tailEnd type="stealth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4906352" y="3975686"/>
            <a:ext cx="465976" cy="611646"/>
            <a:chOff x="4807562" y="3941693"/>
            <a:chExt cx="465976" cy="611646"/>
          </a:xfrm>
        </p:grpSpPr>
        <p:sp>
          <p:nvSpPr>
            <p:cNvPr id="9" name="文本框 8"/>
            <p:cNvSpPr txBox="1"/>
            <p:nvPr/>
          </p:nvSpPr>
          <p:spPr>
            <a:xfrm>
              <a:off x="4807562" y="4184007"/>
              <a:ext cx="465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807562" y="3941693"/>
              <a:ext cx="465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919460" y="155964"/>
            <a:ext cx="1323742" cy="646331"/>
            <a:chOff x="3919460" y="155964"/>
            <a:chExt cx="1323742" cy="646331"/>
          </a:xfrm>
        </p:grpSpPr>
        <p:sp>
          <p:nvSpPr>
            <p:cNvPr id="17" name="流程图: 终止 16"/>
            <p:cNvSpPr/>
            <p:nvPr/>
          </p:nvSpPr>
          <p:spPr>
            <a:xfrm>
              <a:off x="3919460" y="217206"/>
              <a:ext cx="1323742" cy="585089"/>
            </a:xfrm>
            <a:prstGeom prst="flowChartTerminator">
              <a:avLst/>
            </a:prstGeom>
            <a:solidFill>
              <a:srgbClr val="093B5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4025730" y="155964"/>
              <a:ext cx="11112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kern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  <a:cs typeface="Times New Roman" panose="02020603050405020304" pitchFamily="18" charset="0"/>
                </a:rPr>
                <a:t>简介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827701" y="3768733"/>
            <a:ext cx="1695784" cy="884480"/>
            <a:chOff x="5827701" y="3768733"/>
            <a:chExt cx="1695784" cy="884480"/>
          </a:xfrm>
        </p:grpSpPr>
        <p:sp>
          <p:nvSpPr>
            <p:cNvPr id="21" name="文本框 20"/>
            <p:cNvSpPr txBox="1"/>
            <p:nvPr/>
          </p:nvSpPr>
          <p:spPr>
            <a:xfrm>
              <a:off x="5827701" y="3768733"/>
              <a:ext cx="1041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0:</a:t>
              </a:r>
              <a:r>
                <a:rPr lang="zh-CN" altLang="en-US" dirty="0">
                  <a:solidFill>
                    <a:srgbClr val="FF00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截止</a:t>
              </a:r>
              <a:endParaRPr lang="en-US" altLang="zh-CN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  <a:p>
              <a:r>
                <a:rPr lang="en-US" altLang="zh-CN" dirty="0" smtClean="0">
                  <a:solidFill>
                    <a:srgbClr val="FF00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1:</a:t>
              </a:r>
              <a:r>
                <a:rPr lang="zh-CN" altLang="en-US" dirty="0">
                  <a:solidFill>
                    <a:srgbClr val="FF00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导通</a:t>
              </a:r>
            </a:p>
          </p:txBody>
        </p:sp>
        <p:sp>
          <p:nvSpPr>
            <p:cNvPr id="2" name="椭圆 1"/>
            <p:cNvSpPr/>
            <p:nvPr/>
          </p:nvSpPr>
          <p:spPr>
            <a:xfrm>
              <a:off x="6840226" y="4091899"/>
              <a:ext cx="683259" cy="56131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6" name="任意多边形 5"/>
          <p:cNvSpPr/>
          <p:nvPr/>
        </p:nvSpPr>
        <p:spPr>
          <a:xfrm>
            <a:off x="2011680" y="3907857"/>
            <a:ext cx="6574055" cy="760396"/>
          </a:xfrm>
          <a:custGeom>
            <a:avLst/>
            <a:gdLst>
              <a:gd name="connsiteX0" fmla="*/ 0 w 6574055"/>
              <a:gd name="connsiteY0" fmla="*/ 105878 h 760396"/>
              <a:gd name="connsiteX1" fmla="*/ 1309036 w 6574055"/>
              <a:gd name="connsiteY1" fmla="*/ 105878 h 760396"/>
              <a:gd name="connsiteX2" fmla="*/ 1309036 w 6574055"/>
              <a:gd name="connsiteY2" fmla="*/ 760396 h 760396"/>
              <a:gd name="connsiteX3" fmla="*/ 4639377 w 6574055"/>
              <a:gd name="connsiteY3" fmla="*/ 760396 h 760396"/>
              <a:gd name="connsiteX4" fmla="*/ 4639377 w 6574055"/>
              <a:gd name="connsiteY4" fmla="*/ 0 h 760396"/>
              <a:gd name="connsiteX5" fmla="*/ 6574055 w 6574055"/>
              <a:gd name="connsiteY5" fmla="*/ 0 h 760396"/>
              <a:gd name="connsiteX6" fmla="*/ 6564429 w 6574055"/>
              <a:gd name="connsiteY6" fmla="*/ 0 h 76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74055" h="760396">
                <a:moveTo>
                  <a:pt x="0" y="105878"/>
                </a:moveTo>
                <a:lnTo>
                  <a:pt x="1309036" y="105878"/>
                </a:lnTo>
                <a:lnTo>
                  <a:pt x="1309036" y="760396"/>
                </a:lnTo>
                <a:lnTo>
                  <a:pt x="4639377" y="760396"/>
                </a:lnTo>
                <a:lnTo>
                  <a:pt x="4639377" y="0"/>
                </a:lnTo>
                <a:lnTo>
                  <a:pt x="6574055" y="0"/>
                </a:lnTo>
                <a:lnTo>
                  <a:pt x="6564429" y="0"/>
                </a:lnTo>
              </a:path>
            </a:pathLst>
          </a:custGeom>
          <a:noFill/>
          <a:ln w="38100">
            <a:solidFill>
              <a:schemeClr val="accent2"/>
            </a:solidFill>
            <a:prstDash val="sysDash"/>
            <a:tailEnd type="stealth" w="lg" len="lg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86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46845" y="61341"/>
            <a:ext cx="271603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indent="-612000">
              <a:lnSpc>
                <a:spcPct val="125000"/>
              </a:lnSpc>
            </a:pPr>
            <a:r>
              <a:rPr lang="en-US" altLang="zh-CN" sz="4000" b="1" kern="0" dirty="0" smtClean="0">
                <a:solidFill>
                  <a:srgbClr val="093B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2.5.1  P0</a:t>
            </a:r>
            <a:r>
              <a:rPr lang="zh-CN" altLang="en-US" sz="4000" b="1" kern="0" dirty="0" smtClean="0">
                <a:solidFill>
                  <a:srgbClr val="093B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4000" b="1" kern="0" dirty="0">
              <a:solidFill>
                <a:srgbClr val="093B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88" y="1702221"/>
            <a:ext cx="8122013" cy="4670588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2127564" y="3938257"/>
            <a:ext cx="5884753" cy="1792587"/>
          </a:xfrm>
          <a:custGeom>
            <a:avLst/>
            <a:gdLst>
              <a:gd name="connsiteX0" fmla="*/ 5884753 w 5884753"/>
              <a:gd name="connsiteY0" fmla="*/ 0 h 1792587"/>
              <a:gd name="connsiteX1" fmla="*/ 5884753 w 5884753"/>
              <a:gd name="connsiteY1" fmla="*/ 1792587 h 1792587"/>
              <a:gd name="connsiteX2" fmla="*/ 0 w 5884753"/>
              <a:gd name="connsiteY2" fmla="*/ 1774480 h 1792587"/>
              <a:gd name="connsiteX3" fmla="*/ 9054 w 5884753"/>
              <a:gd name="connsiteY3" fmla="*/ 63375 h 179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4753" h="1792587">
                <a:moveTo>
                  <a:pt x="5884753" y="0"/>
                </a:moveTo>
                <a:lnTo>
                  <a:pt x="5884753" y="1792587"/>
                </a:lnTo>
                <a:lnTo>
                  <a:pt x="0" y="1774480"/>
                </a:lnTo>
                <a:lnTo>
                  <a:pt x="9054" y="63375"/>
                </a:lnTo>
              </a:path>
            </a:pathLst>
          </a:custGeom>
          <a:noFill/>
          <a:ln w="38100">
            <a:solidFill>
              <a:schemeClr val="accent6"/>
            </a:solidFill>
            <a:prstDash val="sysDash"/>
            <a:tailEnd type="stealth" w="lg" len="lg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2136618" y="3060071"/>
            <a:ext cx="2145671" cy="950614"/>
          </a:xfrm>
          <a:custGeom>
            <a:avLst/>
            <a:gdLst>
              <a:gd name="connsiteX0" fmla="*/ 1874067 w 2145671"/>
              <a:gd name="connsiteY0" fmla="*/ 950614 h 950614"/>
              <a:gd name="connsiteX1" fmla="*/ 1874067 w 2145671"/>
              <a:gd name="connsiteY1" fmla="*/ 950614 h 950614"/>
              <a:gd name="connsiteX2" fmla="*/ 2145671 w 2145671"/>
              <a:gd name="connsiteY2" fmla="*/ 941561 h 950614"/>
              <a:gd name="connsiteX3" fmla="*/ 2145671 w 2145671"/>
              <a:gd name="connsiteY3" fmla="*/ 36214 h 950614"/>
              <a:gd name="connsiteX4" fmla="*/ 9053 w 2145671"/>
              <a:gd name="connsiteY4" fmla="*/ 0 h 950614"/>
              <a:gd name="connsiteX5" fmla="*/ 0 w 2145671"/>
              <a:gd name="connsiteY5" fmla="*/ 742384 h 95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5671" h="950614">
                <a:moveTo>
                  <a:pt x="1874067" y="950614"/>
                </a:moveTo>
                <a:lnTo>
                  <a:pt x="1874067" y="950614"/>
                </a:lnTo>
                <a:lnTo>
                  <a:pt x="2145671" y="941561"/>
                </a:lnTo>
                <a:lnTo>
                  <a:pt x="2145671" y="36214"/>
                </a:lnTo>
                <a:lnTo>
                  <a:pt x="9053" y="0"/>
                </a:lnTo>
                <a:lnTo>
                  <a:pt x="0" y="742384"/>
                </a:lnTo>
              </a:path>
            </a:pathLst>
          </a:custGeom>
          <a:noFill/>
          <a:ln w="38100">
            <a:solidFill>
              <a:schemeClr val="accent2"/>
            </a:solidFill>
            <a:prstDash val="sysDash"/>
            <a:tailEnd type="stealth" w="lg" len="lg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99175" y="923115"/>
            <a:ext cx="9145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80-87H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双功能 </a:t>
            </a:r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</a:t>
            </a:r>
            <a:r>
              <a:rPr lang="en-US" altLang="zh-CN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  <a:r>
              <a:rPr lang="zh-CN" altLang="en-US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”“</a:t>
            </a:r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r>
              <a:rPr lang="en-US" altLang="zh-CN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u="sng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复用</a:t>
            </a:r>
            <a:r>
              <a:rPr lang="zh-CN" altLang="en-US" sz="2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  <a:r>
              <a:rPr lang="zh-CN" altLang="en-US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endParaRPr lang="en-US" altLang="zh-CN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919460" y="155964"/>
            <a:ext cx="1323742" cy="646331"/>
            <a:chOff x="3919460" y="155964"/>
            <a:chExt cx="1323742" cy="646331"/>
          </a:xfrm>
        </p:grpSpPr>
        <p:sp>
          <p:nvSpPr>
            <p:cNvPr id="18" name="流程图: 终止 17"/>
            <p:cNvSpPr/>
            <p:nvPr/>
          </p:nvSpPr>
          <p:spPr>
            <a:xfrm>
              <a:off x="3919460" y="217206"/>
              <a:ext cx="1323742" cy="585089"/>
            </a:xfrm>
            <a:prstGeom prst="flowChartTerminator">
              <a:avLst/>
            </a:prstGeom>
            <a:solidFill>
              <a:srgbClr val="093B5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025730" y="155964"/>
              <a:ext cx="11112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kern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  <a:cs typeface="Times New Roman" panose="02020603050405020304" pitchFamily="18" charset="0"/>
                </a:rPr>
                <a:t>简介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906352" y="3975686"/>
            <a:ext cx="465976" cy="611646"/>
            <a:chOff x="4807562" y="3941693"/>
            <a:chExt cx="465976" cy="611646"/>
          </a:xfrm>
        </p:grpSpPr>
        <p:sp>
          <p:nvSpPr>
            <p:cNvPr id="20" name="文本框 19"/>
            <p:cNvSpPr txBox="1"/>
            <p:nvPr/>
          </p:nvSpPr>
          <p:spPr>
            <a:xfrm>
              <a:off x="4807562" y="4184007"/>
              <a:ext cx="465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807562" y="3941693"/>
              <a:ext cx="465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830694" y="3768733"/>
            <a:ext cx="1692791" cy="884480"/>
            <a:chOff x="5830694" y="3768733"/>
            <a:chExt cx="1692791" cy="884480"/>
          </a:xfrm>
        </p:grpSpPr>
        <p:sp>
          <p:nvSpPr>
            <p:cNvPr id="23" name="文本框 22"/>
            <p:cNvSpPr txBox="1"/>
            <p:nvPr/>
          </p:nvSpPr>
          <p:spPr>
            <a:xfrm>
              <a:off x="5830694" y="3768733"/>
              <a:ext cx="1041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0:</a:t>
              </a:r>
              <a:r>
                <a:rPr lang="zh-CN" altLang="en-US" dirty="0">
                  <a:solidFill>
                    <a:srgbClr val="FF00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截止</a:t>
              </a:r>
              <a:endParaRPr lang="en-US" altLang="zh-CN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  <a:p>
              <a:r>
                <a:rPr lang="en-US" altLang="zh-CN" dirty="0" smtClean="0">
                  <a:solidFill>
                    <a:srgbClr val="FF00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1:</a:t>
              </a:r>
              <a:r>
                <a:rPr lang="zh-CN" altLang="en-US" dirty="0">
                  <a:solidFill>
                    <a:srgbClr val="FF00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导通</a:t>
              </a:r>
            </a:p>
          </p:txBody>
        </p:sp>
        <p:sp>
          <p:nvSpPr>
            <p:cNvPr id="24" name="椭圆 23"/>
            <p:cNvSpPr/>
            <p:nvPr/>
          </p:nvSpPr>
          <p:spPr>
            <a:xfrm>
              <a:off x="6840226" y="4091899"/>
              <a:ext cx="683259" cy="56131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011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0"/>
          <p:cNvSpPr>
            <a:spLocks noChangeArrowheads="1"/>
          </p:cNvSpPr>
          <p:nvPr/>
        </p:nvSpPr>
        <p:spPr bwMode="auto">
          <a:xfrm>
            <a:off x="531106" y="835022"/>
            <a:ext cx="542282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en-US" altLang="zh-CN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作通用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口时为</a:t>
            </a: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准双向口</a:t>
            </a:r>
            <a:endParaRPr lang="zh-CN" altLang="en-US" sz="2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46845" y="61341"/>
            <a:ext cx="271603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indent="-612000">
              <a:lnSpc>
                <a:spcPct val="125000"/>
              </a:lnSpc>
            </a:pPr>
            <a:r>
              <a:rPr lang="en-US" altLang="zh-CN" sz="4000" b="1" kern="0" dirty="0" smtClean="0">
                <a:solidFill>
                  <a:srgbClr val="093B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2.5.1  P0</a:t>
            </a:r>
            <a:r>
              <a:rPr lang="zh-CN" altLang="en-US" sz="4000" b="1" kern="0" dirty="0" smtClean="0">
                <a:solidFill>
                  <a:srgbClr val="093B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4000" b="1" kern="0" dirty="0">
              <a:solidFill>
                <a:srgbClr val="093B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24642" y="835022"/>
            <a:ext cx="3449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0563C1"/>
              </a:buClr>
              <a:buSzPct val="90000"/>
            </a:pPr>
            <a:r>
              <a:rPr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21636" y="1446108"/>
            <a:ext cx="3437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① 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4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通用口输出时：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919460" y="155964"/>
            <a:ext cx="1323742" cy="646331"/>
            <a:chOff x="3919460" y="155964"/>
            <a:chExt cx="1323742" cy="646331"/>
          </a:xfrm>
        </p:grpSpPr>
        <p:sp>
          <p:nvSpPr>
            <p:cNvPr id="7" name="流程图: 终止 6"/>
            <p:cNvSpPr/>
            <p:nvPr/>
          </p:nvSpPr>
          <p:spPr>
            <a:xfrm>
              <a:off x="3919460" y="217206"/>
              <a:ext cx="1323742" cy="585089"/>
            </a:xfrm>
            <a:prstGeom prst="flowChartTerminator">
              <a:avLst/>
            </a:prstGeom>
            <a:solidFill>
              <a:srgbClr val="093B5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025730" y="155964"/>
              <a:ext cx="11112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kern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  <a:cs typeface="Times New Roman" panose="02020603050405020304" pitchFamily="18" charset="0"/>
                </a:rPr>
                <a:t>特点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134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9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621636" y="1446108"/>
            <a:ext cx="3437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① 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4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通用口输出时：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2402516" y="3780523"/>
            <a:ext cx="1089044" cy="1089025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      Q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锁存器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    /Q</a:t>
            </a: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4436442" y="4186923"/>
            <a:ext cx="832061" cy="725488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AutoShape 6"/>
          <p:cNvSpPr>
            <a:spLocks noChangeArrowheads="1"/>
          </p:cNvSpPr>
          <p:nvPr/>
        </p:nvSpPr>
        <p:spPr bwMode="auto">
          <a:xfrm rot="16200000">
            <a:off x="2080917" y="2928987"/>
            <a:ext cx="784225" cy="629922"/>
          </a:xfrm>
          <a:prstGeom prst="triangle">
            <a:avLst>
              <a:gd name="adj" fmla="val 50000"/>
            </a:avLst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 rot="16200000">
            <a:off x="2015104" y="5272148"/>
            <a:ext cx="784225" cy="631489"/>
          </a:xfrm>
          <a:prstGeom prst="triangle">
            <a:avLst>
              <a:gd name="adj" fmla="val 50000"/>
            </a:avLst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AutoShape 8"/>
          <p:cNvSpPr>
            <a:spLocks noChangeArrowheads="1"/>
          </p:cNvSpPr>
          <p:nvPr/>
        </p:nvSpPr>
        <p:spPr bwMode="auto">
          <a:xfrm rot="10792224">
            <a:off x="4522625" y="3555098"/>
            <a:ext cx="416814" cy="322263"/>
          </a:xfrm>
          <a:prstGeom prst="triangle">
            <a:avLst>
              <a:gd name="adj" fmla="val 50000"/>
            </a:avLst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Oval 9"/>
          <p:cNvSpPr>
            <a:spLocks noChangeArrowheads="1"/>
          </p:cNvSpPr>
          <p:nvPr/>
        </p:nvSpPr>
        <p:spPr bwMode="auto">
          <a:xfrm>
            <a:off x="4658952" y="3840848"/>
            <a:ext cx="144161" cy="14605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6570654" y="3286811"/>
            <a:ext cx="89317" cy="290513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6241591" y="3416986"/>
            <a:ext cx="3384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Line 13"/>
          <p:cNvSpPr>
            <a:spLocks noChangeShapeType="1"/>
          </p:cNvSpPr>
          <p:nvPr/>
        </p:nvSpPr>
        <p:spPr bwMode="auto">
          <a:xfrm>
            <a:off x="6730485" y="3283636"/>
            <a:ext cx="0" cy="304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Line 14"/>
          <p:cNvSpPr>
            <a:spLocks noChangeShapeType="1"/>
          </p:cNvSpPr>
          <p:nvPr/>
        </p:nvSpPr>
        <p:spPr bwMode="auto">
          <a:xfrm>
            <a:off x="6915388" y="2561323"/>
            <a:ext cx="0" cy="7842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Line 15"/>
          <p:cNvSpPr>
            <a:spLocks noChangeShapeType="1"/>
          </p:cNvSpPr>
          <p:nvPr/>
        </p:nvSpPr>
        <p:spPr bwMode="auto">
          <a:xfrm flipH="1">
            <a:off x="6727351" y="3345548"/>
            <a:ext cx="18803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Line 16"/>
          <p:cNvSpPr>
            <a:spLocks noChangeShapeType="1"/>
          </p:cNvSpPr>
          <p:nvPr/>
        </p:nvSpPr>
        <p:spPr bwMode="auto">
          <a:xfrm>
            <a:off x="6746155" y="3537636"/>
            <a:ext cx="18803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Line 17"/>
          <p:cNvSpPr>
            <a:spLocks noChangeShapeType="1"/>
          </p:cNvSpPr>
          <p:nvPr/>
        </p:nvSpPr>
        <p:spPr bwMode="auto">
          <a:xfrm>
            <a:off x="6922843" y="3548748"/>
            <a:ext cx="0" cy="8794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Line 19"/>
          <p:cNvSpPr>
            <a:spLocks noChangeShapeType="1"/>
          </p:cNvSpPr>
          <p:nvPr/>
        </p:nvSpPr>
        <p:spPr bwMode="auto">
          <a:xfrm>
            <a:off x="5103971" y="4498073"/>
            <a:ext cx="149018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Line 20"/>
          <p:cNvSpPr>
            <a:spLocks noChangeShapeType="1"/>
          </p:cNvSpPr>
          <p:nvPr/>
        </p:nvSpPr>
        <p:spPr bwMode="auto">
          <a:xfrm>
            <a:off x="6746155" y="4364723"/>
            <a:ext cx="0" cy="304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Line 21"/>
          <p:cNvSpPr>
            <a:spLocks noChangeShapeType="1"/>
          </p:cNvSpPr>
          <p:nvPr/>
        </p:nvSpPr>
        <p:spPr bwMode="auto">
          <a:xfrm flipH="1">
            <a:off x="6739887" y="4426636"/>
            <a:ext cx="18803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Line 22"/>
          <p:cNvSpPr>
            <a:spLocks noChangeShapeType="1"/>
          </p:cNvSpPr>
          <p:nvPr/>
        </p:nvSpPr>
        <p:spPr bwMode="auto">
          <a:xfrm>
            <a:off x="6743021" y="4620311"/>
            <a:ext cx="19273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Line 23"/>
          <p:cNvSpPr>
            <a:spLocks noChangeShapeType="1"/>
          </p:cNvSpPr>
          <p:nvPr/>
        </p:nvSpPr>
        <p:spPr bwMode="auto">
          <a:xfrm>
            <a:off x="6937325" y="4629836"/>
            <a:ext cx="0" cy="5222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Line 25"/>
          <p:cNvSpPr>
            <a:spLocks noChangeShapeType="1"/>
          </p:cNvSpPr>
          <p:nvPr/>
        </p:nvSpPr>
        <p:spPr bwMode="auto">
          <a:xfrm>
            <a:off x="3500961" y="4767948"/>
            <a:ext cx="123163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Line 26"/>
          <p:cNvSpPr>
            <a:spLocks noChangeShapeType="1"/>
          </p:cNvSpPr>
          <p:nvPr/>
        </p:nvSpPr>
        <p:spPr bwMode="auto">
          <a:xfrm flipV="1">
            <a:off x="4737300" y="4536173"/>
            <a:ext cx="0" cy="2301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Line 27"/>
          <p:cNvSpPr>
            <a:spLocks noChangeShapeType="1"/>
          </p:cNvSpPr>
          <p:nvPr/>
        </p:nvSpPr>
        <p:spPr bwMode="auto">
          <a:xfrm>
            <a:off x="4732599" y="3988486"/>
            <a:ext cx="0" cy="381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Oval 28"/>
          <p:cNvSpPr>
            <a:spLocks noChangeArrowheads="1"/>
          </p:cNvSpPr>
          <p:nvPr/>
        </p:nvSpPr>
        <p:spPr bwMode="auto">
          <a:xfrm>
            <a:off x="4995850" y="4448861"/>
            <a:ext cx="114389" cy="115888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Line 29"/>
          <p:cNvSpPr>
            <a:spLocks noChangeShapeType="1"/>
          </p:cNvSpPr>
          <p:nvPr/>
        </p:nvSpPr>
        <p:spPr bwMode="auto">
          <a:xfrm>
            <a:off x="4666786" y="4520298"/>
            <a:ext cx="357269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Line 30"/>
          <p:cNvSpPr>
            <a:spLocks noChangeShapeType="1"/>
          </p:cNvSpPr>
          <p:nvPr/>
        </p:nvSpPr>
        <p:spPr bwMode="auto">
          <a:xfrm flipV="1">
            <a:off x="4732599" y="2377173"/>
            <a:ext cx="0" cy="11763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Line 31"/>
          <p:cNvSpPr>
            <a:spLocks noChangeShapeType="1"/>
          </p:cNvSpPr>
          <p:nvPr/>
        </p:nvSpPr>
        <p:spPr bwMode="auto">
          <a:xfrm>
            <a:off x="5110239" y="2400986"/>
            <a:ext cx="0" cy="11525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Line 32"/>
          <p:cNvSpPr>
            <a:spLocks noChangeShapeType="1"/>
          </p:cNvSpPr>
          <p:nvPr/>
        </p:nvSpPr>
        <p:spPr bwMode="auto">
          <a:xfrm>
            <a:off x="4723197" y="3243948"/>
            <a:ext cx="86026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Line 33"/>
          <p:cNvSpPr>
            <a:spLocks noChangeShapeType="1"/>
          </p:cNvSpPr>
          <p:nvPr/>
        </p:nvSpPr>
        <p:spPr bwMode="auto">
          <a:xfrm>
            <a:off x="5096136" y="3548748"/>
            <a:ext cx="48732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Oval 34"/>
          <p:cNvSpPr>
            <a:spLocks noChangeArrowheads="1"/>
          </p:cNvSpPr>
          <p:nvPr/>
        </p:nvSpPr>
        <p:spPr bwMode="auto">
          <a:xfrm>
            <a:off x="4694992" y="3213786"/>
            <a:ext cx="86183" cy="889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Oval 35"/>
          <p:cNvSpPr>
            <a:spLocks noChangeArrowheads="1"/>
          </p:cNvSpPr>
          <p:nvPr/>
        </p:nvSpPr>
        <p:spPr bwMode="auto">
          <a:xfrm>
            <a:off x="5066364" y="3518586"/>
            <a:ext cx="89317" cy="889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Freeform 36"/>
          <p:cNvSpPr>
            <a:spLocks/>
          </p:cNvSpPr>
          <p:nvPr/>
        </p:nvSpPr>
        <p:spPr bwMode="auto">
          <a:xfrm>
            <a:off x="4865792" y="3586376"/>
            <a:ext cx="275787" cy="914400"/>
          </a:xfrm>
          <a:custGeom>
            <a:avLst/>
            <a:gdLst>
              <a:gd name="T0" fmla="*/ 186 w 175"/>
              <a:gd name="T1" fmla="*/ 0 h 576"/>
              <a:gd name="T2" fmla="*/ 195 w 175"/>
              <a:gd name="T3" fmla="*/ 201 h 576"/>
              <a:gd name="T4" fmla="*/ 122 w 175"/>
              <a:gd name="T5" fmla="*/ 402 h 576"/>
              <a:gd name="T6" fmla="*/ 0 w 175"/>
              <a:gd name="T7" fmla="*/ 576 h 576"/>
              <a:gd name="T8" fmla="*/ 0 60000 65536"/>
              <a:gd name="T9" fmla="*/ 0 60000 65536"/>
              <a:gd name="T10" fmla="*/ 0 60000 65536"/>
              <a:gd name="T11" fmla="*/ 0 60000 65536"/>
              <a:gd name="T12" fmla="*/ 0 w 175"/>
              <a:gd name="T13" fmla="*/ 0 h 576"/>
              <a:gd name="T14" fmla="*/ 175 w 175"/>
              <a:gd name="T15" fmla="*/ 576 h 5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5" h="576">
                <a:moveTo>
                  <a:pt x="155" y="0"/>
                </a:moveTo>
                <a:cubicBezTo>
                  <a:pt x="165" y="67"/>
                  <a:pt x="175" y="134"/>
                  <a:pt x="164" y="201"/>
                </a:cubicBezTo>
                <a:cubicBezTo>
                  <a:pt x="153" y="268"/>
                  <a:pt x="118" y="339"/>
                  <a:pt x="91" y="402"/>
                </a:cubicBezTo>
                <a:cubicBezTo>
                  <a:pt x="64" y="465"/>
                  <a:pt x="15" y="547"/>
                  <a:pt x="0" y="576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Oval 37"/>
          <p:cNvSpPr>
            <a:spLocks noChangeArrowheads="1"/>
          </p:cNvSpPr>
          <p:nvPr/>
        </p:nvSpPr>
        <p:spPr bwMode="auto">
          <a:xfrm>
            <a:off x="6871512" y="2474011"/>
            <a:ext cx="89317" cy="889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Line 40"/>
          <p:cNvSpPr>
            <a:spLocks noChangeShapeType="1"/>
          </p:cNvSpPr>
          <p:nvPr/>
        </p:nvSpPr>
        <p:spPr bwMode="auto">
          <a:xfrm>
            <a:off x="7357273" y="4012298"/>
            <a:ext cx="0" cy="16256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Line 41"/>
          <p:cNvSpPr>
            <a:spLocks noChangeShapeType="1"/>
          </p:cNvSpPr>
          <p:nvPr/>
        </p:nvSpPr>
        <p:spPr bwMode="auto">
          <a:xfrm flipH="1">
            <a:off x="2715909" y="5637898"/>
            <a:ext cx="464136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Line 42"/>
          <p:cNvSpPr>
            <a:spLocks noChangeShapeType="1"/>
          </p:cNvSpPr>
          <p:nvPr/>
        </p:nvSpPr>
        <p:spPr bwMode="auto">
          <a:xfrm>
            <a:off x="1728719" y="5971273"/>
            <a:ext cx="65969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Line 43"/>
          <p:cNvSpPr>
            <a:spLocks noChangeShapeType="1"/>
          </p:cNvSpPr>
          <p:nvPr/>
        </p:nvSpPr>
        <p:spPr bwMode="auto">
          <a:xfrm flipV="1">
            <a:off x="2388413" y="5783948"/>
            <a:ext cx="0" cy="203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7" name="Line 44"/>
          <p:cNvSpPr>
            <a:spLocks noChangeShapeType="1"/>
          </p:cNvSpPr>
          <p:nvPr/>
        </p:nvSpPr>
        <p:spPr bwMode="auto">
          <a:xfrm>
            <a:off x="3505662" y="4056748"/>
            <a:ext cx="22721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8" name="Line 45"/>
          <p:cNvSpPr>
            <a:spLocks noChangeShapeType="1"/>
          </p:cNvSpPr>
          <p:nvPr/>
        </p:nvSpPr>
        <p:spPr bwMode="auto">
          <a:xfrm>
            <a:off x="2787990" y="3272523"/>
            <a:ext cx="9448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9" name="Line 46"/>
          <p:cNvSpPr>
            <a:spLocks noChangeShapeType="1"/>
          </p:cNvSpPr>
          <p:nvPr/>
        </p:nvSpPr>
        <p:spPr bwMode="auto">
          <a:xfrm>
            <a:off x="3732873" y="3272523"/>
            <a:ext cx="0" cy="7842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0" name="Line 47"/>
          <p:cNvSpPr>
            <a:spLocks noChangeShapeType="1"/>
          </p:cNvSpPr>
          <p:nvPr/>
        </p:nvSpPr>
        <p:spPr bwMode="auto">
          <a:xfrm flipH="1">
            <a:off x="1885416" y="3243948"/>
            <a:ext cx="31809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1" name="Line 48"/>
          <p:cNvSpPr>
            <a:spLocks noChangeShapeType="1"/>
          </p:cNvSpPr>
          <p:nvPr/>
        </p:nvSpPr>
        <p:spPr bwMode="auto">
          <a:xfrm>
            <a:off x="1894817" y="3258236"/>
            <a:ext cx="0" cy="2336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2" name="Line 49"/>
          <p:cNvSpPr>
            <a:spLocks noChangeShapeType="1"/>
          </p:cNvSpPr>
          <p:nvPr/>
        </p:nvSpPr>
        <p:spPr bwMode="auto">
          <a:xfrm>
            <a:off x="1913621" y="5595036"/>
            <a:ext cx="2146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3" name="Line 50"/>
          <p:cNvSpPr>
            <a:spLocks noChangeShapeType="1"/>
          </p:cNvSpPr>
          <p:nvPr/>
        </p:nvSpPr>
        <p:spPr bwMode="auto">
          <a:xfrm flipH="1">
            <a:off x="1526580" y="4099611"/>
            <a:ext cx="88847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Line 51"/>
          <p:cNvSpPr>
            <a:spLocks noChangeShapeType="1"/>
          </p:cNvSpPr>
          <p:nvPr/>
        </p:nvSpPr>
        <p:spPr bwMode="auto">
          <a:xfrm>
            <a:off x="1512477" y="4694923"/>
            <a:ext cx="89003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5" name="Oval 52"/>
          <p:cNvSpPr>
            <a:spLocks noChangeArrowheads="1"/>
          </p:cNvSpPr>
          <p:nvPr/>
        </p:nvSpPr>
        <p:spPr bwMode="auto">
          <a:xfrm>
            <a:off x="1861911" y="4061511"/>
            <a:ext cx="87750" cy="889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Line 53"/>
          <p:cNvSpPr>
            <a:spLocks noChangeShapeType="1"/>
          </p:cNvSpPr>
          <p:nvPr/>
        </p:nvSpPr>
        <p:spPr bwMode="auto">
          <a:xfrm>
            <a:off x="1700513" y="2691498"/>
            <a:ext cx="72864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7" name="Line 54"/>
          <p:cNvSpPr>
            <a:spLocks noChangeShapeType="1"/>
          </p:cNvSpPr>
          <p:nvPr/>
        </p:nvSpPr>
        <p:spPr bwMode="auto">
          <a:xfrm>
            <a:off x="2429154" y="2705786"/>
            <a:ext cx="0" cy="3778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" name="Rectangle 55"/>
          <p:cNvSpPr>
            <a:spLocks noChangeArrowheads="1"/>
          </p:cNvSpPr>
          <p:nvPr/>
        </p:nvSpPr>
        <p:spPr bwMode="auto">
          <a:xfrm>
            <a:off x="3452385" y="2078723"/>
            <a:ext cx="1441612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地址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</a:t>
            </a:r>
          </a:p>
        </p:txBody>
      </p:sp>
      <p:sp>
        <p:nvSpPr>
          <p:cNvPr id="69" name="Rectangle 56"/>
          <p:cNvSpPr>
            <a:spLocks noChangeArrowheads="1"/>
          </p:cNvSpPr>
          <p:nvPr/>
        </p:nvSpPr>
        <p:spPr bwMode="auto">
          <a:xfrm>
            <a:off x="4989582" y="2272398"/>
            <a:ext cx="1618679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(=0 </a:t>
            </a:r>
            <a:r>
              <a:rPr kumimoji="0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Rectangle 57"/>
          <p:cNvSpPr>
            <a:spLocks noChangeArrowheads="1"/>
          </p:cNvSpPr>
          <p:nvPr/>
        </p:nvSpPr>
        <p:spPr bwMode="auto">
          <a:xfrm>
            <a:off x="595800" y="2375586"/>
            <a:ext cx="1021664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读锁存器</a:t>
            </a:r>
          </a:p>
        </p:txBody>
      </p:sp>
      <p:sp>
        <p:nvSpPr>
          <p:cNvPr id="71" name="Rectangle 58"/>
          <p:cNvSpPr>
            <a:spLocks noChangeArrowheads="1"/>
          </p:cNvSpPr>
          <p:nvPr/>
        </p:nvSpPr>
        <p:spPr bwMode="auto">
          <a:xfrm>
            <a:off x="681983" y="5714098"/>
            <a:ext cx="816391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读引脚</a:t>
            </a:r>
          </a:p>
        </p:txBody>
      </p:sp>
      <p:sp>
        <p:nvSpPr>
          <p:cNvPr id="72" name="Rectangle 59"/>
          <p:cNvSpPr>
            <a:spLocks noChangeArrowheads="1"/>
          </p:cNvSpPr>
          <p:nvPr/>
        </p:nvSpPr>
        <p:spPr bwMode="auto">
          <a:xfrm>
            <a:off x="584831" y="3628123"/>
            <a:ext cx="1074941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内部总线</a:t>
            </a:r>
          </a:p>
        </p:txBody>
      </p:sp>
      <p:sp>
        <p:nvSpPr>
          <p:cNvPr id="73" name="Rectangle 60"/>
          <p:cNvSpPr>
            <a:spLocks noChangeArrowheads="1"/>
          </p:cNvSpPr>
          <p:nvPr/>
        </p:nvSpPr>
        <p:spPr bwMode="auto">
          <a:xfrm>
            <a:off x="584831" y="4634598"/>
            <a:ext cx="1115682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写锁存器</a:t>
            </a:r>
          </a:p>
        </p:txBody>
      </p:sp>
      <p:sp>
        <p:nvSpPr>
          <p:cNvPr id="74" name="Rectangle 61"/>
          <p:cNvSpPr>
            <a:spLocks noChangeArrowheads="1"/>
          </p:cNvSpPr>
          <p:nvPr/>
        </p:nvSpPr>
        <p:spPr bwMode="auto">
          <a:xfrm>
            <a:off x="4361227" y="4998136"/>
            <a:ext cx="101069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10800" rIns="18000" bIns="108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MUX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5" name="Rectangle 18"/>
          <p:cNvSpPr>
            <a:spLocks noChangeArrowheads="1"/>
          </p:cNvSpPr>
          <p:nvPr/>
        </p:nvSpPr>
        <p:spPr bwMode="auto">
          <a:xfrm>
            <a:off x="6580056" y="4367898"/>
            <a:ext cx="86183" cy="290513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6985901" y="3466198"/>
            <a:ext cx="160301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P0.x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引脚</a:t>
            </a:r>
          </a:p>
        </p:txBody>
      </p:sp>
      <p:sp>
        <p:nvSpPr>
          <p:cNvPr id="19" name="Line 24"/>
          <p:cNvSpPr>
            <a:spLocks noChangeShapeType="1"/>
          </p:cNvSpPr>
          <p:nvPr/>
        </p:nvSpPr>
        <p:spPr bwMode="auto">
          <a:xfrm>
            <a:off x="6915388" y="4012298"/>
            <a:ext cx="1466683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6528346" y="2193023"/>
            <a:ext cx="846164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Vcc</a:t>
            </a:r>
          </a:p>
        </p:txBody>
      </p:sp>
      <p:sp>
        <p:nvSpPr>
          <p:cNvPr id="16" name="Rectangle 86"/>
          <p:cNvSpPr>
            <a:spLocks noChangeArrowheads="1"/>
          </p:cNvSpPr>
          <p:nvPr/>
        </p:nvSpPr>
        <p:spPr bwMode="auto">
          <a:xfrm>
            <a:off x="349786" y="2169211"/>
            <a:ext cx="7676583" cy="4067175"/>
          </a:xfrm>
          <a:prstGeom prst="rect">
            <a:avLst/>
          </a:prstGeom>
          <a:noFill/>
          <a:ln w="12700">
            <a:solidFill>
              <a:srgbClr val="009999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6" name="Rectangle 89"/>
          <p:cNvSpPr>
            <a:spLocks noChangeArrowheads="1"/>
          </p:cNvSpPr>
          <p:nvPr/>
        </p:nvSpPr>
        <p:spPr bwMode="auto">
          <a:xfrm>
            <a:off x="3524026" y="5815697"/>
            <a:ext cx="24224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P0</a:t>
            </a: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口的位结构图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8022173" y="2146985"/>
            <a:ext cx="538163" cy="1884362"/>
            <a:chOff x="8022173" y="2146985"/>
            <a:chExt cx="538163" cy="1884362"/>
          </a:xfrm>
          <a:solidFill>
            <a:srgbClr val="BBE0E3"/>
          </a:solidFill>
        </p:grpSpPr>
        <p:sp>
          <p:nvSpPr>
            <p:cNvPr id="78" name="Rectangle 64"/>
            <p:cNvSpPr>
              <a:spLocks noChangeArrowheads="1"/>
            </p:cNvSpPr>
            <p:nvPr/>
          </p:nvSpPr>
          <p:spPr bwMode="auto">
            <a:xfrm>
              <a:off x="8296811" y="2729597"/>
              <a:ext cx="157163" cy="652462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9" name="Line 65"/>
            <p:cNvSpPr>
              <a:spLocks noChangeShapeType="1"/>
            </p:cNvSpPr>
            <p:nvPr/>
          </p:nvSpPr>
          <p:spPr bwMode="auto">
            <a:xfrm flipH="1">
              <a:off x="8369836" y="2567672"/>
              <a:ext cx="3175" cy="15875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Oval 66"/>
            <p:cNvSpPr>
              <a:spLocks noChangeArrowheads="1"/>
            </p:cNvSpPr>
            <p:nvPr/>
          </p:nvSpPr>
          <p:spPr bwMode="auto">
            <a:xfrm>
              <a:off x="8330148" y="2480360"/>
              <a:ext cx="87313" cy="88900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1" name="Rectangle 67"/>
            <p:cNvSpPr>
              <a:spLocks noChangeArrowheads="1"/>
            </p:cNvSpPr>
            <p:nvPr/>
          </p:nvSpPr>
          <p:spPr bwMode="auto">
            <a:xfrm>
              <a:off x="8022173" y="2146985"/>
              <a:ext cx="538163" cy="33496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Vcc</a:t>
              </a:r>
            </a:p>
          </p:txBody>
        </p:sp>
        <p:sp>
          <p:nvSpPr>
            <p:cNvPr id="82" name="Line 68"/>
            <p:cNvSpPr>
              <a:spLocks noChangeShapeType="1"/>
            </p:cNvSpPr>
            <p:nvPr/>
          </p:nvSpPr>
          <p:spPr bwMode="auto">
            <a:xfrm flipH="1">
              <a:off x="8374598" y="3388410"/>
              <a:ext cx="3175" cy="642937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4" name="Rectangle 72"/>
          <p:cNvSpPr>
            <a:spLocks noChangeArrowheads="1"/>
          </p:cNvSpPr>
          <p:nvPr/>
        </p:nvSpPr>
        <p:spPr bwMode="auto">
          <a:xfrm>
            <a:off x="1943636" y="3688447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85" name="Rectangle 73"/>
          <p:cNvSpPr>
            <a:spLocks noChangeArrowheads="1"/>
          </p:cNvSpPr>
          <p:nvPr/>
        </p:nvSpPr>
        <p:spPr bwMode="auto">
          <a:xfrm>
            <a:off x="8092137" y="4148613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86" name="Rectangle 74"/>
          <p:cNvSpPr>
            <a:spLocks noChangeArrowheads="1"/>
          </p:cNvSpPr>
          <p:nvPr/>
        </p:nvSpPr>
        <p:spPr bwMode="auto">
          <a:xfrm>
            <a:off x="3667275" y="4363135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7" name="Rectangle 80"/>
          <p:cNvSpPr>
            <a:spLocks noChangeArrowheads="1"/>
          </p:cNvSpPr>
          <p:nvPr/>
        </p:nvSpPr>
        <p:spPr bwMode="auto">
          <a:xfrm>
            <a:off x="1984046" y="4187867"/>
            <a:ext cx="338554" cy="46166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8" name="Rectangle 81"/>
          <p:cNvSpPr>
            <a:spLocks noChangeArrowheads="1"/>
          </p:cNvSpPr>
          <p:nvPr/>
        </p:nvSpPr>
        <p:spPr bwMode="auto">
          <a:xfrm>
            <a:off x="3825607" y="4836360"/>
            <a:ext cx="338554" cy="46166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89" name="Rectangle 82"/>
          <p:cNvSpPr>
            <a:spLocks noChangeArrowheads="1"/>
          </p:cNvSpPr>
          <p:nvPr/>
        </p:nvSpPr>
        <p:spPr bwMode="auto">
          <a:xfrm>
            <a:off x="8550759" y="4165551"/>
            <a:ext cx="338554" cy="46166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0" name="Line 29"/>
          <p:cNvSpPr>
            <a:spLocks noChangeShapeType="1"/>
          </p:cNvSpPr>
          <p:nvPr/>
        </p:nvSpPr>
        <p:spPr bwMode="auto">
          <a:xfrm>
            <a:off x="6758523" y="5150535"/>
            <a:ext cx="357188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77540" y="3137386"/>
            <a:ext cx="661261" cy="503236"/>
          </a:xfrm>
          <a:prstGeom prst="rect">
            <a:avLst/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＆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79824" y="3119194"/>
            <a:ext cx="78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FET1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6103169" y="4751310"/>
            <a:ext cx="78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FET2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AutoShape 78"/>
          <p:cNvSpPr>
            <a:spLocks noChangeArrowheads="1"/>
          </p:cNvSpPr>
          <p:nvPr/>
        </p:nvSpPr>
        <p:spPr bwMode="auto">
          <a:xfrm>
            <a:off x="5757333" y="1045603"/>
            <a:ext cx="3386667" cy="860426"/>
          </a:xfrm>
          <a:prstGeom prst="hexagon">
            <a:avLst/>
          </a:prstGeom>
          <a:solidFill>
            <a:srgbClr val="CCFFFF"/>
          </a:solidFill>
          <a:ln w="19050" algn="ctr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ts val="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一：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spcBef>
                <a:spcPts val="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输出时需外接上拉电阻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765519" y="2903220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缓冲器</a:t>
            </a:r>
            <a:endParaRPr lang="zh-CN" altLang="en-US" sz="1600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715909" y="5672219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缓冲器</a:t>
            </a:r>
            <a:endParaRPr lang="zh-CN" altLang="en-US" sz="1600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46845" y="61341"/>
            <a:ext cx="271603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indent="-612000">
              <a:lnSpc>
                <a:spcPct val="125000"/>
              </a:lnSpc>
            </a:pPr>
            <a:r>
              <a:rPr lang="en-US" altLang="zh-CN" sz="4000" b="1" kern="0" dirty="0" smtClean="0">
                <a:solidFill>
                  <a:srgbClr val="093B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2.5.1  P0</a:t>
            </a:r>
            <a:r>
              <a:rPr lang="zh-CN" altLang="en-US" sz="4000" b="1" kern="0" dirty="0" smtClean="0">
                <a:solidFill>
                  <a:srgbClr val="093B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4000" b="1" kern="0" dirty="0">
              <a:solidFill>
                <a:srgbClr val="093B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7" name="Rectangle 70"/>
          <p:cNvSpPr>
            <a:spLocks noChangeArrowheads="1"/>
          </p:cNvSpPr>
          <p:nvPr/>
        </p:nvSpPr>
        <p:spPr bwMode="auto">
          <a:xfrm>
            <a:off x="531106" y="835022"/>
            <a:ext cx="542282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en-US" altLang="zh-CN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作通用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口时为</a:t>
            </a: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准双向口</a:t>
            </a:r>
            <a:endParaRPr lang="zh-CN" altLang="en-US" sz="2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5524642" y="835022"/>
            <a:ext cx="3449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0563C1"/>
              </a:buClr>
              <a:buSzPct val="90000"/>
            </a:pPr>
            <a:r>
              <a:rPr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3919460" y="155964"/>
            <a:ext cx="1323742" cy="646331"/>
            <a:chOff x="3919460" y="155964"/>
            <a:chExt cx="1323742" cy="646331"/>
          </a:xfrm>
        </p:grpSpPr>
        <p:sp>
          <p:nvSpPr>
            <p:cNvPr id="100" name="流程图: 终止 99"/>
            <p:cNvSpPr/>
            <p:nvPr/>
          </p:nvSpPr>
          <p:spPr>
            <a:xfrm>
              <a:off x="3919460" y="217206"/>
              <a:ext cx="1323742" cy="585089"/>
            </a:xfrm>
            <a:prstGeom prst="flowChartTerminator">
              <a:avLst/>
            </a:prstGeom>
            <a:solidFill>
              <a:srgbClr val="093B5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4025730" y="155964"/>
              <a:ext cx="11112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kern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  <a:cs typeface="Times New Roman" panose="02020603050405020304" pitchFamily="18" charset="0"/>
                </a:rPr>
                <a:t>特点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724619" y="4655543"/>
            <a:ext cx="34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5371352" y="3877832"/>
            <a:ext cx="104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0:</a:t>
            </a:r>
            <a:r>
              <a:rPr lang="zh-CN" altLang="en-US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截止</a:t>
            </a:r>
            <a:endParaRPr lang="en-US" altLang="zh-CN" dirty="0" smtClean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1:</a:t>
            </a:r>
            <a:r>
              <a:rPr lang="zh-CN" altLang="en-US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导通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6718194" y="3487526"/>
            <a:ext cx="34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任意多边形 90"/>
          <p:cNvSpPr/>
          <p:nvPr/>
        </p:nvSpPr>
        <p:spPr>
          <a:xfrm>
            <a:off x="1568920" y="4109983"/>
            <a:ext cx="6574055" cy="760396"/>
          </a:xfrm>
          <a:custGeom>
            <a:avLst/>
            <a:gdLst>
              <a:gd name="connsiteX0" fmla="*/ 0 w 6574055"/>
              <a:gd name="connsiteY0" fmla="*/ 105878 h 760396"/>
              <a:gd name="connsiteX1" fmla="*/ 1309036 w 6574055"/>
              <a:gd name="connsiteY1" fmla="*/ 105878 h 760396"/>
              <a:gd name="connsiteX2" fmla="*/ 1309036 w 6574055"/>
              <a:gd name="connsiteY2" fmla="*/ 760396 h 760396"/>
              <a:gd name="connsiteX3" fmla="*/ 4639377 w 6574055"/>
              <a:gd name="connsiteY3" fmla="*/ 760396 h 760396"/>
              <a:gd name="connsiteX4" fmla="*/ 4639377 w 6574055"/>
              <a:gd name="connsiteY4" fmla="*/ 0 h 760396"/>
              <a:gd name="connsiteX5" fmla="*/ 6574055 w 6574055"/>
              <a:gd name="connsiteY5" fmla="*/ 0 h 760396"/>
              <a:gd name="connsiteX6" fmla="*/ 6564429 w 6574055"/>
              <a:gd name="connsiteY6" fmla="*/ 0 h 76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74055" h="760396">
                <a:moveTo>
                  <a:pt x="0" y="105878"/>
                </a:moveTo>
                <a:lnTo>
                  <a:pt x="1309036" y="105878"/>
                </a:lnTo>
                <a:lnTo>
                  <a:pt x="1309036" y="760396"/>
                </a:lnTo>
                <a:lnTo>
                  <a:pt x="4639377" y="760396"/>
                </a:lnTo>
                <a:lnTo>
                  <a:pt x="4639377" y="0"/>
                </a:lnTo>
                <a:lnTo>
                  <a:pt x="6574055" y="0"/>
                </a:lnTo>
                <a:lnTo>
                  <a:pt x="6564429" y="0"/>
                </a:lnTo>
              </a:path>
            </a:pathLst>
          </a:custGeom>
          <a:noFill/>
          <a:ln w="38100">
            <a:solidFill>
              <a:schemeClr val="accent2"/>
            </a:solidFill>
            <a:prstDash val="sysDash"/>
            <a:tailEnd type="stealth" w="lg" len="lg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11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86" grpId="0"/>
      <p:bldP spid="87" grpId="0" animBg="1"/>
      <p:bldP spid="88" grpId="0" animBg="1"/>
      <p:bldP spid="89" grpId="0" animBg="1"/>
      <p:bldP spid="93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34127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251338" y="-44447"/>
            <a:ext cx="5095552" cy="66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2.1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内部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结构及引脚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5463" y="850900"/>
            <a:ext cx="8213725" cy="14986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P3.0 – P3.7</a:t>
            </a:r>
            <a:r>
              <a:rPr lang="zh-CN" altLang="en-US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P3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端口线（</a:t>
            </a:r>
            <a:r>
              <a:rPr lang="en-US" altLang="zh-CN" sz="2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 – 17</a:t>
            </a:r>
            <a:r>
              <a:rPr lang="zh-CN" altLang="en-US" sz="2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</a:p>
          <a:p>
            <a:pPr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① 通用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端口，负载能力为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TTL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>
              <a:lnSpc>
                <a:spcPct val="110000"/>
              </a:lnSpc>
              <a:spcBef>
                <a:spcPct val="30000"/>
              </a:spcBef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② 具有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第二功能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Group 6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3885943"/>
              </p:ext>
            </p:extLst>
          </p:nvPr>
        </p:nvGraphicFramePr>
        <p:xfrm>
          <a:off x="431800" y="2781297"/>
          <a:ext cx="8281988" cy="2365376"/>
        </p:xfrm>
        <a:graphic>
          <a:graphicData uri="http://schemas.openxmlformats.org/drawingml/2006/table">
            <a:tbl>
              <a:tblPr/>
              <a:tblGrid>
                <a:gridCol w="7921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193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5723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1913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8131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555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口线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定义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说明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口线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定义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说明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P3.0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RXD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串行数据输入口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P3.4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T0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计数器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外部输入信号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P3.1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TXD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串行数据输出口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P3.5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T1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计数器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外部输入信号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P3.2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/INT0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外部中断０输入口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P3.6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/WR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外部数据存储器写信号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P3.3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/INT1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外部中断１输入口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P3.7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/RD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外部数据存储器读信号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 Box 47"/>
          <p:cNvSpPr txBox="1">
            <a:spLocks noChangeArrowheads="1"/>
          </p:cNvSpPr>
          <p:nvPr/>
        </p:nvSpPr>
        <p:spPr bwMode="auto">
          <a:xfrm>
            <a:off x="2670772" y="2188959"/>
            <a:ext cx="35110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P3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口第二功能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表（熟记）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48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7507288" y="5897563"/>
            <a:ext cx="1038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引脚图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Box 48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6469063" y="5897562"/>
            <a:ext cx="1038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结构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图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Box 48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5391150" y="5897561"/>
            <a:ext cx="10382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P3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口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4075" y="5247398"/>
            <a:ext cx="783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R-receive    T-transmit                   W-write     R-read</a:t>
            </a:r>
            <a:endParaRPr lang="zh-CN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14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621636" y="1446108"/>
            <a:ext cx="3744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② 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4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通用端口输入时：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246845" y="61341"/>
            <a:ext cx="271603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indent="-612000">
              <a:lnSpc>
                <a:spcPct val="125000"/>
              </a:lnSpc>
            </a:pPr>
            <a:r>
              <a:rPr lang="en-US" altLang="zh-CN" sz="4000" b="1" kern="0" dirty="0" smtClean="0">
                <a:solidFill>
                  <a:srgbClr val="093B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2.5.1  P0</a:t>
            </a:r>
            <a:r>
              <a:rPr lang="zh-CN" altLang="en-US" sz="4000" b="1" kern="0" dirty="0" smtClean="0">
                <a:solidFill>
                  <a:srgbClr val="093B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4000" b="1" kern="0" dirty="0">
              <a:solidFill>
                <a:srgbClr val="093B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0" name="Rectangle 70"/>
          <p:cNvSpPr>
            <a:spLocks noChangeArrowheads="1"/>
          </p:cNvSpPr>
          <p:nvPr/>
        </p:nvSpPr>
        <p:spPr bwMode="auto">
          <a:xfrm>
            <a:off x="531106" y="835022"/>
            <a:ext cx="542282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en-US" altLang="zh-CN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作通用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口时为</a:t>
            </a: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准双向口</a:t>
            </a:r>
            <a:endParaRPr lang="zh-CN" altLang="en-US" sz="2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5524644" y="835022"/>
            <a:ext cx="3449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0563C1"/>
              </a:buClr>
              <a:buSzPct val="90000"/>
            </a:pPr>
            <a:r>
              <a:rPr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919460" y="155964"/>
            <a:ext cx="1323742" cy="646331"/>
            <a:chOff x="3919460" y="155964"/>
            <a:chExt cx="1323742" cy="646331"/>
          </a:xfrm>
        </p:grpSpPr>
        <p:sp>
          <p:nvSpPr>
            <p:cNvPr id="7" name="流程图: 终止 6"/>
            <p:cNvSpPr/>
            <p:nvPr/>
          </p:nvSpPr>
          <p:spPr>
            <a:xfrm>
              <a:off x="3919460" y="217206"/>
              <a:ext cx="1323742" cy="585089"/>
            </a:xfrm>
            <a:prstGeom prst="flowChartTerminator">
              <a:avLst/>
            </a:prstGeom>
            <a:solidFill>
              <a:srgbClr val="093B5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025730" y="155964"/>
              <a:ext cx="11112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kern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  <a:cs typeface="Times New Roman" panose="02020603050405020304" pitchFamily="18" charset="0"/>
                </a:rPr>
                <a:t>特点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565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621636" y="1446108"/>
            <a:ext cx="3744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② 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4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通用端口输入</a:t>
            </a:r>
            <a:r>
              <a:rPr lang="zh-CN" altLang="en-US" sz="24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24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2402516" y="3780523"/>
            <a:ext cx="1089044" cy="1089025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      Q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锁存器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    /Q</a:t>
            </a: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4436442" y="4186923"/>
            <a:ext cx="832061" cy="725488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AutoShape 6"/>
          <p:cNvSpPr>
            <a:spLocks noChangeArrowheads="1"/>
          </p:cNvSpPr>
          <p:nvPr/>
        </p:nvSpPr>
        <p:spPr bwMode="auto">
          <a:xfrm rot="16200000">
            <a:off x="2080917" y="2928987"/>
            <a:ext cx="784225" cy="629922"/>
          </a:xfrm>
          <a:prstGeom prst="triangle">
            <a:avLst>
              <a:gd name="adj" fmla="val 50000"/>
            </a:avLst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 rot="16200000">
            <a:off x="2015104" y="5272148"/>
            <a:ext cx="784225" cy="631489"/>
          </a:xfrm>
          <a:prstGeom prst="triangle">
            <a:avLst>
              <a:gd name="adj" fmla="val 50000"/>
            </a:avLst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AutoShape 8"/>
          <p:cNvSpPr>
            <a:spLocks noChangeArrowheads="1"/>
          </p:cNvSpPr>
          <p:nvPr/>
        </p:nvSpPr>
        <p:spPr bwMode="auto">
          <a:xfrm rot="10792224">
            <a:off x="4522625" y="3555098"/>
            <a:ext cx="416814" cy="322263"/>
          </a:xfrm>
          <a:prstGeom prst="triangle">
            <a:avLst>
              <a:gd name="adj" fmla="val 50000"/>
            </a:avLst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Oval 9"/>
          <p:cNvSpPr>
            <a:spLocks noChangeArrowheads="1"/>
          </p:cNvSpPr>
          <p:nvPr/>
        </p:nvSpPr>
        <p:spPr bwMode="auto">
          <a:xfrm>
            <a:off x="4658952" y="3840848"/>
            <a:ext cx="144161" cy="14605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6570654" y="3286811"/>
            <a:ext cx="89317" cy="290513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6241591" y="3416986"/>
            <a:ext cx="3384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Line 13"/>
          <p:cNvSpPr>
            <a:spLocks noChangeShapeType="1"/>
          </p:cNvSpPr>
          <p:nvPr/>
        </p:nvSpPr>
        <p:spPr bwMode="auto">
          <a:xfrm>
            <a:off x="6730485" y="3283636"/>
            <a:ext cx="0" cy="304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Line 14"/>
          <p:cNvSpPr>
            <a:spLocks noChangeShapeType="1"/>
          </p:cNvSpPr>
          <p:nvPr/>
        </p:nvSpPr>
        <p:spPr bwMode="auto">
          <a:xfrm>
            <a:off x="6915388" y="2561323"/>
            <a:ext cx="0" cy="7842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Line 15"/>
          <p:cNvSpPr>
            <a:spLocks noChangeShapeType="1"/>
          </p:cNvSpPr>
          <p:nvPr/>
        </p:nvSpPr>
        <p:spPr bwMode="auto">
          <a:xfrm flipH="1">
            <a:off x="6727351" y="3345548"/>
            <a:ext cx="18803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Line 16"/>
          <p:cNvSpPr>
            <a:spLocks noChangeShapeType="1"/>
          </p:cNvSpPr>
          <p:nvPr/>
        </p:nvSpPr>
        <p:spPr bwMode="auto">
          <a:xfrm>
            <a:off x="6746155" y="3537636"/>
            <a:ext cx="18803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Line 17"/>
          <p:cNvSpPr>
            <a:spLocks noChangeShapeType="1"/>
          </p:cNvSpPr>
          <p:nvPr/>
        </p:nvSpPr>
        <p:spPr bwMode="auto">
          <a:xfrm>
            <a:off x="6922843" y="3548748"/>
            <a:ext cx="0" cy="8794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Line 19"/>
          <p:cNvSpPr>
            <a:spLocks noChangeShapeType="1"/>
          </p:cNvSpPr>
          <p:nvPr/>
        </p:nvSpPr>
        <p:spPr bwMode="auto">
          <a:xfrm>
            <a:off x="5103971" y="4498073"/>
            <a:ext cx="149018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Line 20"/>
          <p:cNvSpPr>
            <a:spLocks noChangeShapeType="1"/>
          </p:cNvSpPr>
          <p:nvPr/>
        </p:nvSpPr>
        <p:spPr bwMode="auto">
          <a:xfrm>
            <a:off x="6746155" y="4364723"/>
            <a:ext cx="0" cy="304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Line 21"/>
          <p:cNvSpPr>
            <a:spLocks noChangeShapeType="1"/>
          </p:cNvSpPr>
          <p:nvPr/>
        </p:nvSpPr>
        <p:spPr bwMode="auto">
          <a:xfrm flipH="1">
            <a:off x="6739887" y="4426636"/>
            <a:ext cx="18803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Line 22"/>
          <p:cNvSpPr>
            <a:spLocks noChangeShapeType="1"/>
          </p:cNvSpPr>
          <p:nvPr/>
        </p:nvSpPr>
        <p:spPr bwMode="auto">
          <a:xfrm>
            <a:off x="6743021" y="4620311"/>
            <a:ext cx="19273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Line 23"/>
          <p:cNvSpPr>
            <a:spLocks noChangeShapeType="1"/>
          </p:cNvSpPr>
          <p:nvPr/>
        </p:nvSpPr>
        <p:spPr bwMode="auto">
          <a:xfrm>
            <a:off x="6937325" y="4629836"/>
            <a:ext cx="0" cy="5222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Line 25"/>
          <p:cNvSpPr>
            <a:spLocks noChangeShapeType="1"/>
          </p:cNvSpPr>
          <p:nvPr/>
        </p:nvSpPr>
        <p:spPr bwMode="auto">
          <a:xfrm>
            <a:off x="3500961" y="4767948"/>
            <a:ext cx="123163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Line 26"/>
          <p:cNvSpPr>
            <a:spLocks noChangeShapeType="1"/>
          </p:cNvSpPr>
          <p:nvPr/>
        </p:nvSpPr>
        <p:spPr bwMode="auto">
          <a:xfrm flipV="1">
            <a:off x="4737300" y="4536173"/>
            <a:ext cx="0" cy="2301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Line 27"/>
          <p:cNvSpPr>
            <a:spLocks noChangeShapeType="1"/>
          </p:cNvSpPr>
          <p:nvPr/>
        </p:nvSpPr>
        <p:spPr bwMode="auto">
          <a:xfrm>
            <a:off x="4732599" y="3988486"/>
            <a:ext cx="0" cy="381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Oval 28"/>
          <p:cNvSpPr>
            <a:spLocks noChangeArrowheads="1"/>
          </p:cNvSpPr>
          <p:nvPr/>
        </p:nvSpPr>
        <p:spPr bwMode="auto">
          <a:xfrm>
            <a:off x="4995850" y="4448861"/>
            <a:ext cx="114389" cy="115888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Line 29"/>
          <p:cNvSpPr>
            <a:spLocks noChangeShapeType="1"/>
          </p:cNvSpPr>
          <p:nvPr/>
        </p:nvSpPr>
        <p:spPr bwMode="auto">
          <a:xfrm>
            <a:off x="4666786" y="4520298"/>
            <a:ext cx="357269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Line 30"/>
          <p:cNvSpPr>
            <a:spLocks noChangeShapeType="1"/>
          </p:cNvSpPr>
          <p:nvPr/>
        </p:nvSpPr>
        <p:spPr bwMode="auto">
          <a:xfrm flipV="1">
            <a:off x="4732599" y="2377173"/>
            <a:ext cx="0" cy="11763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Line 31"/>
          <p:cNvSpPr>
            <a:spLocks noChangeShapeType="1"/>
          </p:cNvSpPr>
          <p:nvPr/>
        </p:nvSpPr>
        <p:spPr bwMode="auto">
          <a:xfrm>
            <a:off x="5110239" y="2400986"/>
            <a:ext cx="0" cy="11525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Line 32"/>
          <p:cNvSpPr>
            <a:spLocks noChangeShapeType="1"/>
          </p:cNvSpPr>
          <p:nvPr/>
        </p:nvSpPr>
        <p:spPr bwMode="auto">
          <a:xfrm>
            <a:off x="4723197" y="3243948"/>
            <a:ext cx="86026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Line 33"/>
          <p:cNvSpPr>
            <a:spLocks noChangeShapeType="1"/>
          </p:cNvSpPr>
          <p:nvPr/>
        </p:nvSpPr>
        <p:spPr bwMode="auto">
          <a:xfrm>
            <a:off x="5096136" y="3548748"/>
            <a:ext cx="48732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Oval 34"/>
          <p:cNvSpPr>
            <a:spLocks noChangeArrowheads="1"/>
          </p:cNvSpPr>
          <p:nvPr/>
        </p:nvSpPr>
        <p:spPr bwMode="auto">
          <a:xfrm>
            <a:off x="4694992" y="3213786"/>
            <a:ext cx="86183" cy="889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Oval 35"/>
          <p:cNvSpPr>
            <a:spLocks noChangeArrowheads="1"/>
          </p:cNvSpPr>
          <p:nvPr/>
        </p:nvSpPr>
        <p:spPr bwMode="auto">
          <a:xfrm>
            <a:off x="5066364" y="3518586"/>
            <a:ext cx="89317" cy="889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Freeform 36"/>
          <p:cNvSpPr>
            <a:spLocks/>
          </p:cNvSpPr>
          <p:nvPr/>
        </p:nvSpPr>
        <p:spPr bwMode="auto">
          <a:xfrm>
            <a:off x="4865792" y="3595429"/>
            <a:ext cx="275787" cy="914400"/>
          </a:xfrm>
          <a:custGeom>
            <a:avLst/>
            <a:gdLst>
              <a:gd name="T0" fmla="*/ 186 w 175"/>
              <a:gd name="T1" fmla="*/ 0 h 576"/>
              <a:gd name="T2" fmla="*/ 195 w 175"/>
              <a:gd name="T3" fmla="*/ 201 h 576"/>
              <a:gd name="T4" fmla="*/ 122 w 175"/>
              <a:gd name="T5" fmla="*/ 402 h 576"/>
              <a:gd name="T6" fmla="*/ 0 w 175"/>
              <a:gd name="T7" fmla="*/ 576 h 576"/>
              <a:gd name="T8" fmla="*/ 0 60000 65536"/>
              <a:gd name="T9" fmla="*/ 0 60000 65536"/>
              <a:gd name="T10" fmla="*/ 0 60000 65536"/>
              <a:gd name="T11" fmla="*/ 0 60000 65536"/>
              <a:gd name="T12" fmla="*/ 0 w 175"/>
              <a:gd name="T13" fmla="*/ 0 h 576"/>
              <a:gd name="T14" fmla="*/ 175 w 175"/>
              <a:gd name="T15" fmla="*/ 576 h 5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5" h="576">
                <a:moveTo>
                  <a:pt x="155" y="0"/>
                </a:moveTo>
                <a:cubicBezTo>
                  <a:pt x="165" y="67"/>
                  <a:pt x="175" y="134"/>
                  <a:pt x="164" y="201"/>
                </a:cubicBezTo>
                <a:cubicBezTo>
                  <a:pt x="153" y="268"/>
                  <a:pt x="118" y="339"/>
                  <a:pt x="91" y="402"/>
                </a:cubicBezTo>
                <a:cubicBezTo>
                  <a:pt x="64" y="465"/>
                  <a:pt x="15" y="547"/>
                  <a:pt x="0" y="576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Oval 37"/>
          <p:cNvSpPr>
            <a:spLocks noChangeArrowheads="1"/>
          </p:cNvSpPr>
          <p:nvPr/>
        </p:nvSpPr>
        <p:spPr bwMode="auto">
          <a:xfrm>
            <a:off x="6871512" y="2474011"/>
            <a:ext cx="89317" cy="889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Line 40"/>
          <p:cNvSpPr>
            <a:spLocks noChangeShapeType="1"/>
          </p:cNvSpPr>
          <p:nvPr/>
        </p:nvSpPr>
        <p:spPr bwMode="auto">
          <a:xfrm>
            <a:off x="7357273" y="4012298"/>
            <a:ext cx="0" cy="16256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Line 41"/>
          <p:cNvSpPr>
            <a:spLocks noChangeShapeType="1"/>
          </p:cNvSpPr>
          <p:nvPr/>
        </p:nvSpPr>
        <p:spPr bwMode="auto">
          <a:xfrm flipH="1">
            <a:off x="2715909" y="5637898"/>
            <a:ext cx="464136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Line 42"/>
          <p:cNvSpPr>
            <a:spLocks noChangeShapeType="1"/>
          </p:cNvSpPr>
          <p:nvPr/>
        </p:nvSpPr>
        <p:spPr bwMode="auto">
          <a:xfrm>
            <a:off x="1728719" y="5971273"/>
            <a:ext cx="65969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Line 43"/>
          <p:cNvSpPr>
            <a:spLocks noChangeShapeType="1"/>
          </p:cNvSpPr>
          <p:nvPr/>
        </p:nvSpPr>
        <p:spPr bwMode="auto">
          <a:xfrm flipV="1">
            <a:off x="2388413" y="5774895"/>
            <a:ext cx="0" cy="203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7" name="Line 44"/>
          <p:cNvSpPr>
            <a:spLocks noChangeShapeType="1"/>
          </p:cNvSpPr>
          <p:nvPr/>
        </p:nvSpPr>
        <p:spPr bwMode="auto">
          <a:xfrm>
            <a:off x="3505662" y="4056748"/>
            <a:ext cx="22721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8" name="Line 45"/>
          <p:cNvSpPr>
            <a:spLocks noChangeShapeType="1"/>
          </p:cNvSpPr>
          <p:nvPr/>
        </p:nvSpPr>
        <p:spPr bwMode="auto">
          <a:xfrm>
            <a:off x="2787990" y="3272523"/>
            <a:ext cx="9448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9" name="Line 46"/>
          <p:cNvSpPr>
            <a:spLocks noChangeShapeType="1"/>
          </p:cNvSpPr>
          <p:nvPr/>
        </p:nvSpPr>
        <p:spPr bwMode="auto">
          <a:xfrm>
            <a:off x="3732873" y="3272523"/>
            <a:ext cx="0" cy="7842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0" name="Line 47"/>
          <p:cNvSpPr>
            <a:spLocks noChangeShapeType="1"/>
          </p:cNvSpPr>
          <p:nvPr/>
        </p:nvSpPr>
        <p:spPr bwMode="auto">
          <a:xfrm flipH="1">
            <a:off x="1885416" y="3253001"/>
            <a:ext cx="288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1" name="Line 48"/>
          <p:cNvSpPr>
            <a:spLocks noChangeShapeType="1"/>
          </p:cNvSpPr>
          <p:nvPr/>
        </p:nvSpPr>
        <p:spPr bwMode="auto">
          <a:xfrm>
            <a:off x="1894817" y="3258236"/>
            <a:ext cx="0" cy="2336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2" name="Line 49"/>
          <p:cNvSpPr>
            <a:spLocks noChangeShapeType="1"/>
          </p:cNvSpPr>
          <p:nvPr/>
        </p:nvSpPr>
        <p:spPr bwMode="auto">
          <a:xfrm>
            <a:off x="1895515" y="5595036"/>
            <a:ext cx="2146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3" name="Line 50"/>
          <p:cNvSpPr>
            <a:spLocks noChangeShapeType="1"/>
          </p:cNvSpPr>
          <p:nvPr/>
        </p:nvSpPr>
        <p:spPr bwMode="auto">
          <a:xfrm flipH="1">
            <a:off x="1511177" y="4099611"/>
            <a:ext cx="88847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Line 51"/>
          <p:cNvSpPr>
            <a:spLocks noChangeShapeType="1"/>
          </p:cNvSpPr>
          <p:nvPr/>
        </p:nvSpPr>
        <p:spPr bwMode="auto">
          <a:xfrm>
            <a:off x="1512477" y="4694923"/>
            <a:ext cx="89003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5" name="Oval 52"/>
          <p:cNvSpPr>
            <a:spLocks noChangeArrowheads="1"/>
          </p:cNvSpPr>
          <p:nvPr/>
        </p:nvSpPr>
        <p:spPr bwMode="auto">
          <a:xfrm>
            <a:off x="1861911" y="4061511"/>
            <a:ext cx="87750" cy="889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Line 53"/>
          <p:cNvSpPr>
            <a:spLocks noChangeShapeType="1"/>
          </p:cNvSpPr>
          <p:nvPr/>
        </p:nvSpPr>
        <p:spPr bwMode="auto">
          <a:xfrm>
            <a:off x="1700513" y="2691498"/>
            <a:ext cx="72864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7" name="Line 54"/>
          <p:cNvSpPr>
            <a:spLocks noChangeShapeType="1"/>
          </p:cNvSpPr>
          <p:nvPr/>
        </p:nvSpPr>
        <p:spPr bwMode="auto">
          <a:xfrm>
            <a:off x="2429154" y="2696733"/>
            <a:ext cx="0" cy="3778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" name="Rectangle 55"/>
          <p:cNvSpPr>
            <a:spLocks noChangeArrowheads="1"/>
          </p:cNvSpPr>
          <p:nvPr/>
        </p:nvSpPr>
        <p:spPr bwMode="auto">
          <a:xfrm>
            <a:off x="3452385" y="2078723"/>
            <a:ext cx="1441612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地址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</a:t>
            </a:r>
          </a:p>
        </p:txBody>
      </p:sp>
      <p:sp>
        <p:nvSpPr>
          <p:cNvPr id="69" name="Rectangle 56"/>
          <p:cNvSpPr>
            <a:spLocks noChangeArrowheads="1"/>
          </p:cNvSpPr>
          <p:nvPr/>
        </p:nvSpPr>
        <p:spPr bwMode="auto">
          <a:xfrm>
            <a:off x="4989582" y="2272398"/>
            <a:ext cx="1618679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(=0 </a:t>
            </a:r>
            <a:r>
              <a:rPr kumimoji="0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Rectangle 57"/>
          <p:cNvSpPr>
            <a:spLocks noChangeArrowheads="1"/>
          </p:cNvSpPr>
          <p:nvPr/>
        </p:nvSpPr>
        <p:spPr bwMode="auto">
          <a:xfrm>
            <a:off x="595800" y="2375586"/>
            <a:ext cx="1021664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读锁存器</a:t>
            </a:r>
          </a:p>
        </p:txBody>
      </p:sp>
      <p:sp>
        <p:nvSpPr>
          <p:cNvPr id="71" name="Rectangle 58"/>
          <p:cNvSpPr>
            <a:spLocks noChangeArrowheads="1"/>
          </p:cNvSpPr>
          <p:nvPr/>
        </p:nvSpPr>
        <p:spPr bwMode="auto">
          <a:xfrm>
            <a:off x="681983" y="5714098"/>
            <a:ext cx="816391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读引脚</a:t>
            </a:r>
          </a:p>
        </p:txBody>
      </p:sp>
      <p:sp>
        <p:nvSpPr>
          <p:cNvPr id="72" name="Rectangle 59"/>
          <p:cNvSpPr>
            <a:spLocks noChangeArrowheads="1"/>
          </p:cNvSpPr>
          <p:nvPr/>
        </p:nvSpPr>
        <p:spPr bwMode="auto">
          <a:xfrm>
            <a:off x="584831" y="3628123"/>
            <a:ext cx="1074941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内部总线</a:t>
            </a:r>
          </a:p>
        </p:txBody>
      </p:sp>
      <p:sp>
        <p:nvSpPr>
          <p:cNvPr id="73" name="Rectangle 60"/>
          <p:cNvSpPr>
            <a:spLocks noChangeArrowheads="1"/>
          </p:cNvSpPr>
          <p:nvPr/>
        </p:nvSpPr>
        <p:spPr bwMode="auto">
          <a:xfrm>
            <a:off x="584831" y="4634598"/>
            <a:ext cx="1115682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写锁存器</a:t>
            </a:r>
          </a:p>
        </p:txBody>
      </p:sp>
      <p:sp>
        <p:nvSpPr>
          <p:cNvPr id="74" name="Rectangle 61"/>
          <p:cNvSpPr>
            <a:spLocks noChangeArrowheads="1"/>
          </p:cNvSpPr>
          <p:nvPr/>
        </p:nvSpPr>
        <p:spPr bwMode="auto">
          <a:xfrm>
            <a:off x="4361227" y="4998136"/>
            <a:ext cx="101069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10800" rIns="18000" bIns="108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MUX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5" name="Rectangle 18"/>
          <p:cNvSpPr>
            <a:spLocks noChangeArrowheads="1"/>
          </p:cNvSpPr>
          <p:nvPr/>
        </p:nvSpPr>
        <p:spPr bwMode="auto">
          <a:xfrm>
            <a:off x="6580056" y="4367898"/>
            <a:ext cx="86183" cy="290513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6985901" y="3466198"/>
            <a:ext cx="160301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P0.x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引脚</a:t>
            </a:r>
          </a:p>
        </p:txBody>
      </p:sp>
      <p:sp>
        <p:nvSpPr>
          <p:cNvPr id="19" name="Line 24"/>
          <p:cNvSpPr>
            <a:spLocks noChangeShapeType="1"/>
          </p:cNvSpPr>
          <p:nvPr/>
        </p:nvSpPr>
        <p:spPr bwMode="auto">
          <a:xfrm>
            <a:off x="6915388" y="4012298"/>
            <a:ext cx="1466683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6528346" y="2193023"/>
            <a:ext cx="846164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Vcc</a:t>
            </a:r>
          </a:p>
        </p:txBody>
      </p:sp>
      <p:sp>
        <p:nvSpPr>
          <p:cNvPr id="16" name="Rectangle 86"/>
          <p:cNvSpPr>
            <a:spLocks noChangeArrowheads="1"/>
          </p:cNvSpPr>
          <p:nvPr/>
        </p:nvSpPr>
        <p:spPr bwMode="auto">
          <a:xfrm>
            <a:off x="349786" y="2169211"/>
            <a:ext cx="7676583" cy="4067175"/>
          </a:xfrm>
          <a:prstGeom prst="rect">
            <a:avLst/>
          </a:prstGeom>
          <a:noFill/>
          <a:ln w="12700">
            <a:solidFill>
              <a:srgbClr val="009999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6" name="Rectangle 89"/>
          <p:cNvSpPr>
            <a:spLocks noChangeArrowheads="1"/>
          </p:cNvSpPr>
          <p:nvPr/>
        </p:nvSpPr>
        <p:spPr bwMode="auto">
          <a:xfrm>
            <a:off x="3524026" y="5815697"/>
            <a:ext cx="24224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P0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口的位结构图</a:t>
            </a:r>
          </a:p>
        </p:txBody>
      </p:sp>
      <p:sp>
        <p:nvSpPr>
          <p:cNvPr id="78" name="Rectangle 64"/>
          <p:cNvSpPr>
            <a:spLocks noChangeArrowheads="1"/>
          </p:cNvSpPr>
          <p:nvPr/>
        </p:nvSpPr>
        <p:spPr bwMode="auto">
          <a:xfrm>
            <a:off x="8296811" y="2729597"/>
            <a:ext cx="157163" cy="652462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9" name="Line 65"/>
          <p:cNvSpPr>
            <a:spLocks noChangeShapeType="1"/>
          </p:cNvSpPr>
          <p:nvPr/>
        </p:nvSpPr>
        <p:spPr bwMode="auto">
          <a:xfrm flipH="1">
            <a:off x="8369836" y="2567672"/>
            <a:ext cx="3175" cy="1587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0" name="Oval 66"/>
          <p:cNvSpPr>
            <a:spLocks noChangeArrowheads="1"/>
          </p:cNvSpPr>
          <p:nvPr/>
        </p:nvSpPr>
        <p:spPr bwMode="auto">
          <a:xfrm>
            <a:off x="8330148" y="2480360"/>
            <a:ext cx="87313" cy="889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1" name="Rectangle 67"/>
          <p:cNvSpPr>
            <a:spLocks noChangeArrowheads="1"/>
          </p:cNvSpPr>
          <p:nvPr/>
        </p:nvSpPr>
        <p:spPr bwMode="auto">
          <a:xfrm>
            <a:off x="8022173" y="2146985"/>
            <a:ext cx="538163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Vcc</a:t>
            </a:r>
          </a:p>
        </p:txBody>
      </p:sp>
      <p:sp>
        <p:nvSpPr>
          <p:cNvPr id="82" name="Line 68"/>
          <p:cNvSpPr>
            <a:spLocks noChangeShapeType="1"/>
          </p:cNvSpPr>
          <p:nvPr/>
        </p:nvSpPr>
        <p:spPr bwMode="auto">
          <a:xfrm flipH="1">
            <a:off x="8374598" y="3388410"/>
            <a:ext cx="3175" cy="642937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4" name="Rectangle 72"/>
          <p:cNvSpPr>
            <a:spLocks noChangeArrowheads="1"/>
          </p:cNvSpPr>
          <p:nvPr/>
        </p:nvSpPr>
        <p:spPr bwMode="auto">
          <a:xfrm>
            <a:off x="1988791" y="4121835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86" name="Rectangle 74"/>
          <p:cNvSpPr>
            <a:spLocks noChangeArrowheads="1"/>
          </p:cNvSpPr>
          <p:nvPr/>
        </p:nvSpPr>
        <p:spPr bwMode="auto">
          <a:xfrm>
            <a:off x="3863846" y="4758086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7" name="Rectangle 80"/>
          <p:cNvSpPr>
            <a:spLocks noChangeArrowheads="1"/>
          </p:cNvSpPr>
          <p:nvPr/>
        </p:nvSpPr>
        <p:spPr bwMode="auto">
          <a:xfrm>
            <a:off x="2004570" y="3569682"/>
            <a:ext cx="338554" cy="46166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8" name="Rectangle 81"/>
          <p:cNvSpPr>
            <a:spLocks noChangeArrowheads="1"/>
          </p:cNvSpPr>
          <p:nvPr/>
        </p:nvSpPr>
        <p:spPr bwMode="auto">
          <a:xfrm>
            <a:off x="3882747" y="4233258"/>
            <a:ext cx="338554" cy="46166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90" name="Line 29"/>
          <p:cNvSpPr>
            <a:spLocks noChangeShapeType="1"/>
          </p:cNvSpPr>
          <p:nvPr/>
        </p:nvSpPr>
        <p:spPr bwMode="auto">
          <a:xfrm>
            <a:off x="6758523" y="5150535"/>
            <a:ext cx="357188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77540" y="3137386"/>
            <a:ext cx="661261" cy="503236"/>
          </a:xfrm>
          <a:prstGeom prst="rect">
            <a:avLst/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＆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79824" y="3119194"/>
            <a:ext cx="78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FET1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5698564" y="4795442"/>
            <a:ext cx="78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FET2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765519" y="2903220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缓冲器</a:t>
            </a:r>
            <a:endParaRPr lang="zh-CN" altLang="en-US" sz="1600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715909" y="5682646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缓冲器</a:t>
            </a:r>
            <a:endParaRPr lang="zh-CN" altLang="en-US" sz="1600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9" name="Rectangle 73"/>
          <p:cNvSpPr>
            <a:spLocks noChangeArrowheads="1"/>
          </p:cNvSpPr>
          <p:nvPr/>
        </p:nvSpPr>
        <p:spPr bwMode="auto">
          <a:xfrm>
            <a:off x="7411097" y="4092231"/>
            <a:ext cx="1261884" cy="523220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wrap="non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</a:t>
            </a: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</a:p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都能正确读入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246845" y="61341"/>
            <a:ext cx="271603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indent="-612000">
              <a:lnSpc>
                <a:spcPct val="125000"/>
              </a:lnSpc>
            </a:pPr>
            <a:r>
              <a:rPr lang="en-US" altLang="zh-CN" sz="4000" b="1" kern="0" dirty="0" smtClean="0">
                <a:solidFill>
                  <a:srgbClr val="093B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2.5.1  P0</a:t>
            </a:r>
            <a:r>
              <a:rPr lang="zh-CN" altLang="en-US" sz="4000" b="1" kern="0" dirty="0" smtClean="0">
                <a:solidFill>
                  <a:srgbClr val="093B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4000" b="1" kern="0" dirty="0">
              <a:solidFill>
                <a:srgbClr val="093B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0" name="Rectangle 70"/>
          <p:cNvSpPr>
            <a:spLocks noChangeArrowheads="1"/>
          </p:cNvSpPr>
          <p:nvPr/>
        </p:nvSpPr>
        <p:spPr bwMode="auto">
          <a:xfrm>
            <a:off x="531106" y="835022"/>
            <a:ext cx="542282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en-US" altLang="zh-CN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作通用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口时为</a:t>
            </a: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准双向口</a:t>
            </a:r>
            <a:endParaRPr lang="zh-CN" altLang="en-US" sz="2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5524638" y="835022"/>
            <a:ext cx="3449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0563C1"/>
              </a:buClr>
              <a:buSzPct val="90000"/>
            </a:pPr>
            <a:r>
              <a:rPr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3919460" y="155964"/>
            <a:ext cx="1323742" cy="646331"/>
            <a:chOff x="3919460" y="155964"/>
            <a:chExt cx="1323742" cy="646331"/>
          </a:xfrm>
        </p:grpSpPr>
        <p:sp>
          <p:nvSpPr>
            <p:cNvPr id="102" name="流程图: 终止 101"/>
            <p:cNvSpPr/>
            <p:nvPr/>
          </p:nvSpPr>
          <p:spPr>
            <a:xfrm>
              <a:off x="3919460" y="217206"/>
              <a:ext cx="1323742" cy="585089"/>
            </a:xfrm>
            <a:prstGeom prst="flowChartTerminator">
              <a:avLst/>
            </a:prstGeom>
            <a:solidFill>
              <a:srgbClr val="093B5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4025730" y="155964"/>
              <a:ext cx="11112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kern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  <a:cs typeface="Times New Roman" panose="02020603050405020304" pitchFamily="18" charset="0"/>
                </a:rPr>
                <a:t>特点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4" name="任意多边形 103"/>
          <p:cNvSpPr/>
          <p:nvPr/>
        </p:nvSpPr>
        <p:spPr>
          <a:xfrm>
            <a:off x="1720217" y="3160023"/>
            <a:ext cx="2145671" cy="950614"/>
          </a:xfrm>
          <a:custGeom>
            <a:avLst/>
            <a:gdLst>
              <a:gd name="connsiteX0" fmla="*/ 1874067 w 2145671"/>
              <a:gd name="connsiteY0" fmla="*/ 950614 h 950614"/>
              <a:gd name="connsiteX1" fmla="*/ 1874067 w 2145671"/>
              <a:gd name="connsiteY1" fmla="*/ 950614 h 950614"/>
              <a:gd name="connsiteX2" fmla="*/ 2145671 w 2145671"/>
              <a:gd name="connsiteY2" fmla="*/ 941561 h 950614"/>
              <a:gd name="connsiteX3" fmla="*/ 2145671 w 2145671"/>
              <a:gd name="connsiteY3" fmla="*/ 36214 h 950614"/>
              <a:gd name="connsiteX4" fmla="*/ 9053 w 2145671"/>
              <a:gd name="connsiteY4" fmla="*/ 0 h 950614"/>
              <a:gd name="connsiteX5" fmla="*/ 0 w 2145671"/>
              <a:gd name="connsiteY5" fmla="*/ 742384 h 95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5671" h="950614">
                <a:moveTo>
                  <a:pt x="1874067" y="950614"/>
                </a:moveTo>
                <a:lnTo>
                  <a:pt x="1874067" y="950614"/>
                </a:lnTo>
                <a:lnTo>
                  <a:pt x="2145671" y="941561"/>
                </a:lnTo>
                <a:lnTo>
                  <a:pt x="2145671" y="36214"/>
                </a:lnTo>
                <a:lnTo>
                  <a:pt x="9053" y="0"/>
                </a:lnTo>
                <a:lnTo>
                  <a:pt x="0" y="742384"/>
                </a:lnTo>
              </a:path>
            </a:pathLst>
          </a:custGeom>
          <a:noFill/>
          <a:ln w="38100">
            <a:solidFill>
              <a:schemeClr val="accent2"/>
            </a:solidFill>
            <a:prstDash val="sysDash"/>
            <a:tailEnd type="stealth" w="lg" len="lg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718194" y="3487526"/>
            <a:ext cx="34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6718194" y="4664902"/>
            <a:ext cx="34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任意多边形 109"/>
          <p:cNvSpPr/>
          <p:nvPr/>
        </p:nvSpPr>
        <p:spPr>
          <a:xfrm>
            <a:off x="3007426" y="4077214"/>
            <a:ext cx="4216400" cy="1453865"/>
          </a:xfrm>
          <a:custGeom>
            <a:avLst/>
            <a:gdLst>
              <a:gd name="connsiteX0" fmla="*/ 4216400 w 4216400"/>
              <a:gd name="connsiteY0" fmla="*/ 0 h 1016000"/>
              <a:gd name="connsiteX1" fmla="*/ 4207933 w 4216400"/>
              <a:gd name="connsiteY1" fmla="*/ 999066 h 1016000"/>
              <a:gd name="connsiteX2" fmla="*/ 0 w 4216400"/>
              <a:gd name="connsiteY2" fmla="*/ 1016000 h 1016000"/>
              <a:gd name="connsiteX3" fmla="*/ 0 w 4216400"/>
              <a:gd name="connsiteY3" fmla="*/ 1016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6400" h="1016000">
                <a:moveTo>
                  <a:pt x="4216400" y="0"/>
                </a:moveTo>
                <a:cubicBezTo>
                  <a:pt x="4213578" y="333022"/>
                  <a:pt x="4210755" y="666044"/>
                  <a:pt x="4207933" y="999066"/>
                </a:cubicBezTo>
                <a:lnTo>
                  <a:pt x="0" y="1016000"/>
                </a:lnTo>
                <a:lnTo>
                  <a:pt x="0" y="1016000"/>
                </a:lnTo>
              </a:path>
            </a:pathLst>
          </a:custGeom>
          <a:noFill/>
          <a:ln w="38100">
            <a:solidFill>
              <a:schemeClr val="accent2"/>
            </a:solidFill>
            <a:prstDash val="sysDash"/>
            <a:tailEnd type="stealth" w="lg" len="lg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066751" y="1451557"/>
            <a:ext cx="40671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400" b="1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种读入</a:t>
            </a:r>
            <a:r>
              <a:rPr lang="zh-CN" altLang="en-US" sz="2400" b="1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方式，已加上拉电阻</a:t>
            </a:r>
            <a:endParaRPr lang="zh-CN" altLang="en-US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90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6" grpId="0"/>
      <p:bldP spid="87" grpId="0" animBg="1"/>
      <p:bldP spid="88" grpId="0" animBg="1"/>
      <p:bldP spid="99" grpId="0" animBg="1"/>
      <p:bldP spid="10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621636" y="1446108"/>
            <a:ext cx="3744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② 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4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通用端口输入时：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2402516" y="3780523"/>
            <a:ext cx="1089044" cy="1089025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      Q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锁存器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    /Q</a:t>
            </a: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4436442" y="4186923"/>
            <a:ext cx="832061" cy="725488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AutoShape 6"/>
          <p:cNvSpPr>
            <a:spLocks noChangeArrowheads="1"/>
          </p:cNvSpPr>
          <p:nvPr/>
        </p:nvSpPr>
        <p:spPr bwMode="auto">
          <a:xfrm rot="16200000">
            <a:off x="2080917" y="2928987"/>
            <a:ext cx="784225" cy="629922"/>
          </a:xfrm>
          <a:prstGeom prst="triangle">
            <a:avLst>
              <a:gd name="adj" fmla="val 50000"/>
            </a:avLst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 rot="16200000">
            <a:off x="2015104" y="5272148"/>
            <a:ext cx="784225" cy="631489"/>
          </a:xfrm>
          <a:prstGeom prst="triangle">
            <a:avLst>
              <a:gd name="adj" fmla="val 50000"/>
            </a:avLst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AutoShape 8"/>
          <p:cNvSpPr>
            <a:spLocks noChangeArrowheads="1"/>
          </p:cNvSpPr>
          <p:nvPr/>
        </p:nvSpPr>
        <p:spPr bwMode="auto">
          <a:xfrm rot="10792224">
            <a:off x="4522625" y="3555098"/>
            <a:ext cx="416814" cy="322263"/>
          </a:xfrm>
          <a:prstGeom prst="triangle">
            <a:avLst>
              <a:gd name="adj" fmla="val 50000"/>
            </a:avLst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Oval 9"/>
          <p:cNvSpPr>
            <a:spLocks noChangeArrowheads="1"/>
          </p:cNvSpPr>
          <p:nvPr/>
        </p:nvSpPr>
        <p:spPr bwMode="auto">
          <a:xfrm>
            <a:off x="4658952" y="3840848"/>
            <a:ext cx="144161" cy="14605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6570654" y="3286811"/>
            <a:ext cx="89317" cy="290513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>
            <a:off x="6241591" y="3416986"/>
            <a:ext cx="3384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Line 13"/>
          <p:cNvSpPr>
            <a:spLocks noChangeShapeType="1"/>
          </p:cNvSpPr>
          <p:nvPr/>
        </p:nvSpPr>
        <p:spPr bwMode="auto">
          <a:xfrm>
            <a:off x="6730485" y="3283636"/>
            <a:ext cx="0" cy="304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Line 14"/>
          <p:cNvSpPr>
            <a:spLocks noChangeShapeType="1"/>
          </p:cNvSpPr>
          <p:nvPr/>
        </p:nvSpPr>
        <p:spPr bwMode="auto">
          <a:xfrm>
            <a:off x="6915388" y="2561323"/>
            <a:ext cx="0" cy="7842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Line 15"/>
          <p:cNvSpPr>
            <a:spLocks noChangeShapeType="1"/>
          </p:cNvSpPr>
          <p:nvPr/>
        </p:nvSpPr>
        <p:spPr bwMode="auto">
          <a:xfrm flipH="1">
            <a:off x="6727351" y="3345548"/>
            <a:ext cx="18803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Line 16"/>
          <p:cNvSpPr>
            <a:spLocks noChangeShapeType="1"/>
          </p:cNvSpPr>
          <p:nvPr/>
        </p:nvSpPr>
        <p:spPr bwMode="auto">
          <a:xfrm>
            <a:off x="6746155" y="3537636"/>
            <a:ext cx="18803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Line 17"/>
          <p:cNvSpPr>
            <a:spLocks noChangeShapeType="1"/>
          </p:cNvSpPr>
          <p:nvPr/>
        </p:nvSpPr>
        <p:spPr bwMode="auto">
          <a:xfrm>
            <a:off x="6922843" y="3548748"/>
            <a:ext cx="0" cy="8794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Line 19"/>
          <p:cNvSpPr>
            <a:spLocks noChangeShapeType="1"/>
          </p:cNvSpPr>
          <p:nvPr/>
        </p:nvSpPr>
        <p:spPr bwMode="auto">
          <a:xfrm>
            <a:off x="5103971" y="4498073"/>
            <a:ext cx="149018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Line 20"/>
          <p:cNvSpPr>
            <a:spLocks noChangeShapeType="1"/>
          </p:cNvSpPr>
          <p:nvPr/>
        </p:nvSpPr>
        <p:spPr bwMode="auto">
          <a:xfrm>
            <a:off x="6746155" y="4364723"/>
            <a:ext cx="0" cy="304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Line 21"/>
          <p:cNvSpPr>
            <a:spLocks noChangeShapeType="1"/>
          </p:cNvSpPr>
          <p:nvPr/>
        </p:nvSpPr>
        <p:spPr bwMode="auto">
          <a:xfrm flipH="1">
            <a:off x="6739887" y="4426636"/>
            <a:ext cx="18803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Line 22"/>
          <p:cNvSpPr>
            <a:spLocks noChangeShapeType="1"/>
          </p:cNvSpPr>
          <p:nvPr/>
        </p:nvSpPr>
        <p:spPr bwMode="auto">
          <a:xfrm>
            <a:off x="6743021" y="4620311"/>
            <a:ext cx="19273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Line 23"/>
          <p:cNvSpPr>
            <a:spLocks noChangeShapeType="1"/>
          </p:cNvSpPr>
          <p:nvPr/>
        </p:nvSpPr>
        <p:spPr bwMode="auto">
          <a:xfrm>
            <a:off x="6937325" y="4629836"/>
            <a:ext cx="0" cy="5222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Line 25"/>
          <p:cNvSpPr>
            <a:spLocks noChangeShapeType="1"/>
          </p:cNvSpPr>
          <p:nvPr/>
        </p:nvSpPr>
        <p:spPr bwMode="auto">
          <a:xfrm>
            <a:off x="3500961" y="4767948"/>
            <a:ext cx="123163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Line 26"/>
          <p:cNvSpPr>
            <a:spLocks noChangeShapeType="1"/>
          </p:cNvSpPr>
          <p:nvPr/>
        </p:nvSpPr>
        <p:spPr bwMode="auto">
          <a:xfrm flipV="1">
            <a:off x="4737300" y="4536173"/>
            <a:ext cx="0" cy="2301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Line 27"/>
          <p:cNvSpPr>
            <a:spLocks noChangeShapeType="1"/>
          </p:cNvSpPr>
          <p:nvPr/>
        </p:nvSpPr>
        <p:spPr bwMode="auto">
          <a:xfrm>
            <a:off x="4732599" y="3988486"/>
            <a:ext cx="0" cy="381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Oval 28"/>
          <p:cNvSpPr>
            <a:spLocks noChangeArrowheads="1"/>
          </p:cNvSpPr>
          <p:nvPr/>
        </p:nvSpPr>
        <p:spPr bwMode="auto">
          <a:xfrm>
            <a:off x="4995850" y="4448861"/>
            <a:ext cx="114389" cy="115888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Line 29"/>
          <p:cNvSpPr>
            <a:spLocks noChangeShapeType="1"/>
          </p:cNvSpPr>
          <p:nvPr/>
        </p:nvSpPr>
        <p:spPr bwMode="auto">
          <a:xfrm>
            <a:off x="4666786" y="4520298"/>
            <a:ext cx="357269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Line 30"/>
          <p:cNvSpPr>
            <a:spLocks noChangeShapeType="1"/>
          </p:cNvSpPr>
          <p:nvPr/>
        </p:nvSpPr>
        <p:spPr bwMode="auto">
          <a:xfrm flipV="1">
            <a:off x="4732599" y="2377173"/>
            <a:ext cx="0" cy="11763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Line 31"/>
          <p:cNvSpPr>
            <a:spLocks noChangeShapeType="1"/>
          </p:cNvSpPr>
          <p:nvPr/>
        </p:nvSpPr>
        <p:spPr bwMode="auto">
          <a:xfrm>
            <a:off x="5110239" y="2400986"/>
            <a:ext cx="0" cy="11525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Line 32"/>
          <p:cNvSpPr>
            <a:spLocks noChangeShapeType="1"/>
          </p:cNvSpPr>
          <p:nvPr/>
        </p:nvSpPr>
        <p:spPr bwMode="auto">
          <a:xfrm>
            <a:off x="4723197" y="3243948"/>
            <a:ext cx="86026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Line 33"/>
          <p:cNvSpPr>
            <a:spLocks noChangeShapeType="1"/>
          </p:cNvSpPr>
          <p:nvPr/>
        </p:nvSpPr>
        <p:spPr bwMode="auto">
          <a:xfrm>
            <a:off x="5096136" y="3548748"/>
            <a:ext cx="48732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Oval 34"/>
          <p:cNvSpPr>
            <a:spLocks noChangeArrowheads="1"/>
          </p:cNvSpPr>
          <p:nvPr/>
        </p:nvSpPr>
        <p:spPr bwMode="auto">
          <a:xfrm>
            <a:off x="4694992" y="3213786"/>
            <a:ext cx="86183" cy="889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Oval 35"/>
          <p:cNvSpPr>
            <a:spLocks noChangeArrowheads="1"/>
          </p:cNvSpPr>
          <p:nvPr/>
        </p:nvSpPr>
        <p:spPr bwMode="auto">
          <a:xfrm>
            <a:off x="5066364" y="3518586"/>
            <a:ext cx="89317" cy="889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Freeform 36"/>
          <p:cNvSpPr>
            <a:spLocks/>
          </p:cNvSpPr>
          <p:nvPr/>
        </p:nvSpPr>
        <p:spPr bwMode="auto">
          <a:xfrm>
            <a:off x="4865792" y="3595429"/>
            <a:ext cx="275787" cy="914400"/>
          </a:xfrm>
          <a:custGeom>
            <a:avLst/>
            <a:gdLst>
              <a:gd name="T0" fmla="*/ 186 w 175"/>
              <a:gd name="T1" fmla="*/ 0 h 576"/>
              <a:gd name="T2" fmla="*/ 195 w 175"/>
              <a:gd name="T3" fmla="*/ 201 h 576"/>
              <a:gd name="T4" fmla="*/ 122 w 175"/>
              <a:gd name="T5" fmla="*/ 402 h 576"/>
              <a:gd name="T6" fmla="*/ 0 w 175"/>
              <a:gd name="T7" fmla="*/ 576 h 576"/>
              <a:gd name="T8" fmla="*/ 0 60000 65536"/>
              <a:gd name="T9" fmla="*/ 0 60000 65536"/>
              <a:gd name="T10" fmla="*/ 0 60000 65536"/>
              <a:gd name="T11" fmla="*/ 0 60000 65536"/>
              <a:gd name="T12" fmla="*/ 0 w 175"/>
              <a:gd name="T13" fmla="*/ 0 h 576"/>
              <a:gd name="T14" fmla="*/ 175 w 175"/>
              <a:gd name="T15" fmla="*/ 576 h 5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5" h="576">
                <a:moveTo>
                  <a:pt x="155" y="0"/>
                </a:moveTo>
                <a:cubicBezTo>
                  <a:pt x="165" y="67"/>
                  <a:pt x="175" y="134"/>
                  <a:pt x="164" y="201"/>
                </a:cubicBezTo>
                <a:cubicBezTo>
                  <a:pt x="153" y="268"/>
                  <a:pt x="118" y="339"/>
                  <a:pt x="91" y="402"/>
                </a:cubicBezTo>
                <a:cubicBezTo>
                  <a:pt x="64" y="465"/>
                  <a:pt x="15" y="547"/>
                  <a:pt x="0" y="576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Oval 37"/>
          <p:cNvSpPr>
            <a:spLocks noChangeArrowheads="1"/>
          </p:cNvSpPr>
          <p:nvPr/>
        </p:nvSpPr>
        <p:spPr bwMode="auto">
          <a:xfrm>
            <a:off x="6871512" y="2474011"/>
            <a:ext cx="89317" cy="889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Line 40"/>
          <p:cNvSpPr>
            <a:spLocks noChangeShapeType="1"/>
          </p:cNvSpPr>
          <p:nvPr/>
        </p:nvSpPr>
        <p:spPr bwMode="auto">
          <a:xfrm>
            <a:off x="7357273" y="4012298"/>
            <a:ext cx="0" cy="16256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Line 41"/>
          <p:cNvSpPr>
            <a:spLocks noChangeShapeType="1"/>
          </p:cNvSpPr>
          <p:nvPr/>
        </p:nvSpPr>
        <p:spPr bwMode="auto">
          <a:xfrm flipH="1">
            <a:off x="2715909" y="5637898"/>
            <a:ext cx="464136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Line 42"/>
          <p:cNvSpPr>
            <a:spLocks noChangeShapeType="1"/>
          </p:cNvSpPr>
          <p:nvPr/>
        </p:nvSpPr>
        <p:spPr bwMode="auto">
          <a:xfrm>
            <a:off x="1728719" y="5971273"/>
            <a:ext cx="65969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Line 43"/>
          <p:cNvSpPr>
            <a:spLocks noChangeShapeType="1"/>
          </p:cNvSpPr>
          <p:nvPr/>
        </p:nvSpPr>
        <p:spPr bwMode="auto">
          <a:xfrm flipV="1">
            <a:off x="2388413" y="5774895"/>
            <a:ext cx="0" cy="203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7" name="Line 44"/>
          <p:cNvSpPr>
            <a:spLocks noChangeShapeType="1"/>
          </p:cNvSpPr>
          <p:nvPr/>
        </p:nvSpPr>
        <p:spPr bwMode="auto">
          <a:xfrm>
            <a:off x="3505662" y="4056748"/>
            <a:ext cx="22721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8" name="Line 45"/>
          <p:cNvSpPr>
            <a:spLocks noChangeShapeType="1"/>
          </p:cNvSpPr>
          <p:nvPr/>
        </p:nvSpPr>
        <p:spPr bwMode="auto">
          <a:xfrm>
            <a:off x="2787990" y="3272523"/>
            <a:ext cx="9448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9" name="Line 46"/>
          <p:cNvSpPr>
            <a:spLocks noChangeShapeType="1"/>
          </p:cNvSpPr>
          <p:nvPr/>
        </p:nvSpPr>
        <p:spPr bwMode="auto">
          <a:xfrm>
            <a:off x="3732873" y="3272523"/>
            <a:ext cx="0" cy="7842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0" name="Line 47"/>
          <p:cNvSpPr>
            <a:spLocks noChangeShapeType="1"/>
          </p:cNvSpPr>
          <p:nvPr/>
        </p:nvSpPr>
        <p:spPr bwMode="auto">
          <a:xfrm flipH="1">
            <a:off x="1885416" y="3253001"/>
            <a:ext cx="288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1" name="Line 48"/>
          <p:cNvSpPr>
            <a:spLocks noChangeShapeType="1"/>
          </p:cNvSpPr>
          <p:nvPr/>
        </p:nvSpPr>
        <p:spPr bwMode="auto">
          <a:xfrm>
            <a:off x="1894817" y="3258236"/>
            <a:ext cx="0" cy="2336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2" name="Line 49"/>
          <p:cNvSpPr>
            <a:spLocks noChangeShapeType="1"/>
          </p:cNvSpPr>
          <p:nvPr/>
        </p:nvSpPr>
        <p:spPr bwMode="auto">
          <a:xfrm>
            <a:off x="1895515" y="5595036"/>
            <a:ext cx="2146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3" name="Line 50"/>
          <p:cNvSpPr>
            <a:spLocks noChangeShapeType="1"/>
          </p:cNvSpPr>
          <p:nvPr/>
        </p:nvSpPr>
        <p:spPr bwMode="auto">
          <a:xfrm flipH="1">
            <a:off x="1511177" y="4099611"/>
            <a:ext cx="88847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Line 51"/>
          <p:cNvSpPr>
            <a:spLocks noChangeShapeType="1"/>
          </p:cNvSpPr>
          <p:nvPr/>
        </p:nvSpPr>
        <p:spPr bwMode="auto">
          <a:xfrm>
            <a:off x="1512477" y="4694923"/>
            <a:ext cx="89003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5" name="Oval 52"/>
          <p:cNvSpPr>
            <a:spLocks noChangeArrowheads="1"/>
          </p:cNvSpPr>
          <p:nvPr/>
        </p:nvSpPr>
        <p:spPr bwMode="auto">
          <a:xfrm>
            <a:off x="1861911" y="4061511"/>
            <a:ext cx="87750" cy="889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Line 53"/>
          <p:cNvSpPr>
            <a:spLocks noChangeShapeType="1"/>
          </p:cNvSpPr>
          <p:nvPr/>
        </p:nvSpPr>
        <p:spPr bwMode="auto">
          <a:xfrm>
            <a:off x="1700513" y="2691498"/>
            <a:ext cx="72864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7" name="Line 54"/>
          <p:cNvSpPr>
            <a:spLocks noChangeShapeType="1"/>
          </p:cNvSpPr>
          <p:nvPr/>
        </p:nvSpPr>
        <p:spPr bwMode="auto">
          <a:xfrm>
            <a:off x="2429154" y="2696733"/>
            <a:ext cx="0" cy="3778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" name="Rectangle 55"/>
          <p:cNvSpPr>
            <a:spLocks noChangeArrowheads="1"/>
          </p:cNvSpPr>
          <p:nvPr/>
        </p:nvSpPr>
        <p:spPr bwMode="auto">
          <a:xfrm>
            <a:off x="3452385" y="2078723"/>
            <a:ext cx="1441612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地址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</a:t>
            </a:r>
          </a:p>
        </p:txBody>
      </p:sp>
      <p:sp>
        <p:nvSpPr>
          <p:cNvPr id="69" name="Rectangle 56"/>
          <p:cNvSpPr>
            <a:spLocks noChangeArrowheads="1"/>
          </p:cNvSpPr>
          <p:nvPr/>
        </p:nvSpPr>
        <p:spPr bwMode="auto">
          <a:xfrm>
            <a:off x="4989582" y="2272398"/>
            <a:ext cx="1618679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(=0 </a:t>
            </a:r>
            <a:r>
              <a:rPr kumimoji="0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Rectangle 57"/>
          <p:cNvSpPr>
            <a:spLocks noChangeArrowheads="1"/>
          </p:cNvSpPr>
          <p:nvPr/>
        </p:nvSpPr>
        <p:spPr bwMode="auto">
          <a:xfrm>
            <a:off x="595800" y="2375586"/>
            <a:ext cx="1021664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读锁存器</a:t>
            </a:r>
          </a:p>
        </p:txBody>
      </p:sp>
      <p:sp>
        <p:nvSpPr>
          <p:cNvPr id="71" name="Rectangle 58"/>
          <p:cNvSpPr>
            <a:spLocks noChangeArrowheads="1"/>
          </p:cNvSpPr>
          <p:nvPr/>
        </p:nvSpPr>
        <p:spPr bwMode="auto">
          <a:xfrm>
            <a:off x="681983" y="5714098"/>
            <a:ext cx="816391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读引脚</a:t>
            </a:r>
          </a:p>
        </p:txBody>
      </p:sp>
      <p:sp>
        <p:nvSpPr>
          <p:cNvPr id="72" name="Rectangle 59"/>
          <p:cNvSpPr>
            <a:spLocks noChangeArrowheads="1"/>
          </p:cNvSpPr>
          <p:nvPr/>
        </p:nvSpPr>
        <p:spPr bwMode="auto">
          <a:xfrm>
            <a:off x="584831" y="3628123"/>
            <a:ext cx="1074941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内部总线</a:t>
            </a:r>
          </a:p>
        </p:txBody>
      </p:sp>
      <p:sp>
        <p:nvSpPr>
          <p:cNvPr id="73" name="Rectangle 60"/>
          <p:cNvSpPr>
            <a:spLocks noChangeArrowheads="1"/>
          </p:cNvSpPr>
          <p:nvPr/>
        </p:nvSpPr>
        <p:spPr bwMode="auto">
          <a:xfrm>
            <a:off x="584831" y="4634598"/>
            <a:ext cx="1115682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写锁存器</a:t>
            </a:r>
          </a:p>
        </p:txBody>
      </p:sp>
      <p:sp>
        <p:nvSpPr>
          <p:cNvPr id="74" name="Rectangle 61"/>
          <p:cNvSpPr>
            <a:spLocks noChangeArrowheads="1"/>
          </p:cNvSpPr>
          <p:nvPr/>
        </p:nvSpPr>
        <p:spPr bwMode="auto">
          <a:xfrm>
            <a:off x="4361227" y="4998136"/>
            <a:ext cx="101069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10800" rIns="18000" bIns="108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MUX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5" name="Rectangle 18"/>
          <p:cNvSpPr>
            <a:spLocks noChangeArrowheads="1"/>
          </p:cNvSpPr>
          <p:nvPr/>
        </p:nvSpPr>
        <p:spPr bwMode="auto">
          <a:xfrm>
            <a:off x="6580056" y="4367898"/>
            <a:ext cx="86183" cy="290513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6985901" y="3466198"/>
            <a:ext cx="160301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P0.x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引脚</a:t>
            </a:r>
          </a:p>
        </p:txBody>
      </p:sp>
      <p:sp>
        <p:nvSpPr>
          <p:cNvPr id="19" name="Line 24"/>
          <p:cNvSpPr>
            <a:spLocks noChangeShapeType="1"/>
          </p:cNvSpPr>
          <p:nvPr/>
        </p:nvSpPr>
        <p:spPr bwMode="auto">
          <a:xfrm>
            <a:off x="6915388" y="4012298"/>
            <a:ext cx="1466683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6528346" y="2193023"/>
            <a:ext cx="846164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Vcc</a:t>
            </a:r>
          </a:p>
        </p:txBody>
      </p:sp>
      <p:sp>
        <p:nvSpPr>
          <p:cNvPr id="16" name="Rectangle 86"/>
          <p:cNvSpPr>
            <a:spLocks noChangeArrowheads="1"/>
          </p:cNvSpPr>
          <p:nvPr/>
        </p:nvSpPr>
        <p:spPr bwMode="auto">
          <a:xfrm>
            <a:off x="349786" y="2169211"/>
            <a:ext cx="7676583" cy="4067175"/>
          </a:xfrm>
          <a:prstGeom prst="rect">
            <a:avLst/>
          </a:prstGeom>
          <a:noFill/>
          <a:ln w="12700">
            <a:solidFill>
              <a:srgbClr val="009999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6" name="Rectangle 89"/>
          <p:cNvSpPr>
            <a:spLocks noChangeArrowheads="1"/>
          </p:cNvSpPr>
          <p:nvPr/>
        </p:nvSpPr>
        <p:spPr bwMode="auto">
          <a:xfrm>
            <a:off x="3524026" y="5815697"/>
            <a:ext cx="24224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P0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口的位结构图</a:t>
            </a:r>
          </a:p>
        </p:txBody>
      </p:sp>
      <p:sp>
        <p:nvSpPr>
          <p:cNvPr id="78" name="Rectangle 64"/>
          <p:cNvSpPr>
            <a:spLocks noChangeArrowheads="1"/>
          </p:cNvSpPr>
          <p:nvPr/>
        </p:nvSpPr>
        <p:spPr bwMode="auto">
          <a:xfrm>
            <a:off x="8296811" y="2729597"/>
            <a:ext cx="157163" cy="652462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9" name="Line 65"/>
          <p:cNvSpPr>
            <a:spLocks noChangeShapeType="1"/>
          </p:cNvSpPr>
          <p:nvPr/>
        </p:nvSpPr>
        <p:spPr bwMode="auto">
          <a:xfrm flipH="1">
            <a:off x="8369836" y="2567672"/>
            <a:ext cx="3175" cy="1587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0" name="Oval 66"/>
          <p:cNvSpPr>
            <a:spLocks noChangeArrowheads="1"/>
          </p:cNvSpPr>
          <p:nvPr/>
        </p:nvSpPr>
        <p:spPr bwMode="auto">
          <a:xfrm>
            <a:off x="8330148" y="2480360"/>
            <a:ext cx="87313" cy="889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1" name="Rectangle 67"/>
          <p:cNvSpPr>
            <a:spLocks noChangeArrowheads="1"/>
          </p:cNvSpPr>
          <p:nvPr/>
        </p:nvSpPr>
        <p:spPr bwMode="auto">
          <a:xfrm>
            <a:off x="8022173" y="2146985"/>
            <a:ext cx="538163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Vcc</a:t>
            </a:r>
          </a:p>
        </p:txBody>
      </p:sp>
      <p:sp>
        <p:nvSpPr>
          <p:cNvPr id="82" name="Line 68"/>
          <p:cNvSpPr>
            <a:spLocks noChangeShapeType="1"/>
          </p:cNvSpPr>
          <p:nvPr/>
        </p:nvSpPr>
        <p:spPr bwMode="auto">
          <a:xfrm flipH="1">
            <a:off x="8374598" y="3388410"/>
            <a:ext cx="3175" cy="642937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4" name="Rectangle 72"/>
          <p:cNvSpPr>
            <a:spLocks noChangeArrowheads="1"/>
          </p:cNvSpPr>
          <p:nvPr/>
        </p:nvSpPr>
        <p:spPr bwMode="auto">
          <a:xfrm>
            <a:off x="1988791" y="4121835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85" name="Rectangle 73"/>
          <p:cNvSpPr>
            <a:spLocks noChangeArrowheads="1"/>
          </p:cNvSpPr>
          <p:nvPr/>
        </p:nvSpPr>
        <p:spPr bwMode="auto">
          <a:xfrm>
            <a:off x="7379373" y="4676335"/>
            <a:ext cx="15311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引脚状态恒为</a:t>
            </a: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kumimoji="0" lang="en-US" altLang="zh-CN" sz="14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无法正确读入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6" name="Rectangle 74"/>
          <p:cNvSpPr>
            <a:spLocks noChangeArrowheads="1"/>
          </p:cNvSpPr>
          <p:nvPr/>
        </p:nvSpPr>
        <p:spPr bwMode="auto">
          <a:xfrm>
            <a:off x="3863846" y="4758086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7" name="Rectangle 80"/>
          <p:cNvSpPr>
            <a:spLocks noChangeArrowheads="1"/>
          </p:cNvSpPr>
          <p:nvPr/>
        </p:nvSpPr>
        <p:spPr bwMode="auto">
          <a:xfrm>
            <a:off x="2004570" y="3569682"/>
            <a:ext cx="338554" cy="46166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8" name="Rectangle 81"/>
          <p:cNvSpPr>
            <a:spLocks noChangeArrowheads="1"/>
          </p:cNvSpPr>
          <p:nvPr/>
        </p:nvSpPr>
        <p:spPr bwMode="auto">
          <a:xfrm>
            <a:off x="3882747" y="4233258"/>
            <a:ext cx="338554" cy="46166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90" name="Line 29"/>
          <p:cNvSpPr>
            <a:spLocks noChangeShapeType="1"/>
          </p:cNvSpPr>
          <p:nvPr/>
        </p:nvSpPr>
        <p:spPr bwMode="auto">
          <a:xfrm>
            <a:off x="6758523" y="5150535"/>
            <a:ext cx="357188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77540" y="3137386"/>
            <a:ext cx="661261" cy="503236"/>
          </a:xfrm>
          <a:prstGeom prst="rect">
            <a:avLst/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＆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79824" y="3119194"/>
            <a:ext cx="78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FET1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5698564" y="4795442"/>
            <a:ext cx="78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FET2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765519" y="2903220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缓冲器</a:t>
            </a:r>
            <a:endParaRPr lang="zh-CN" altLang="en-US" sz="1600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715909" y="5682646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缓冲器</a:t>
            </a:r>
            <a:endParaRPr lang="zh-CN" altLang="en-US" sz="1600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9" name="Rectangle 73"/>
          <p:cNvSpPr>
            <a:spLocks noChangeArrowheads="1"/>
          </p:cNvSpPr>
          <p:nvPr/>
        </p:nvSpPr>
        <p:spPr bwMode="auto">
          <a:xfrm>
            <a:off x="7411097" y="4092231"/>
            <a:ext cx="1261884" cy="523220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wrap="non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</a:t>
            </a: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</a:p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都能正确读入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246845" y="61341"/>
            <a:ext cx="271603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indent="-612000">
              <a:lnSpc>
                <a:spcPct val="125000"/>
              </a:lnSpc>
            </a:pPr>
            <a:r>
              <a:rPr lang="en-US" altLang="zh-CN" sz="4000" b="1" kern="0" dirty="0" smtClean="0">
                <a:solidFill>
                  <a:srgbClr val="093B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2.5.1  P0</a:t>
            </a:r>
            <a:r>
              <a:rPr lang="zh-CN" altLang="en-US" sz="4000" b="1" kern="0" dirty="0" smtClean="0">
                <a:solidFill>
                  <a:srgbClr val="093B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4000" b="1" kern="0" dirty="0">
              <a:solidFill>
                <a:srgbClr val="093B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0" name="Rectangle 70"/>
          <p:cNvSpPr>
            <a:spLocks noChangeArrowheads="1"/>
          </p:cNvSpPr>
          <p:nvPr/>
        </p:nvSpPr>
        <p:spPr bwMode="auto">
          <a:xfrm>
            <a:off x="531106" y="835022"/>
            <a:ext cx="542282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en-US" altLang="zh-CN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作通用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口时为</a:t>
            </a: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准双向口</a:t>
            </a:r>
            <a:endParaRPr lang="zh-CN" altLang="en-US" sz="2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5524638" y="835022"/>
            <a:ext cx="3449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0563C1"/>
              </a:buClr>
              <a:buSzPct val="90000"/>
            </a:pPr>
            <a:r>
              <a:rPr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3919460" y="155964"/>
            <a:ext cx="1323742" cy="646331"/>
            <a:chOff x="3919460" y="155964"/>
            <a:chExt cx="1323742" cy="646331"/>
          </a:xfrm>
        </p:grpSpPr>
        <p:sp>
          <p:nvSpPr>
            <p:cNvPr id="102" name="流程图: 终止 101"/>
            <p:cNvSpPr/>
            <p:nvPr/>
          </p:nvSpPr>
          <p:spPr>
            <a:xfrm>
              <a:off x="3919460" y="217206"/>
              <a:ext cx="1323742" cy="585089"/>
            </a:xfrm>
            <a:prstGeom prst="flowChartTerminator">
              <a:avLst/>
            </a:prstGeom>
            <a:solidFill>
              <a:srgbClr val="093B5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4025730" y="155964"/>
              <a:ext cx="11112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kern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  <a:cs typeface="Times New Roman" panose="02020603050405020304" pitchFamily="18" charset="0"/>
                </a:rPr>
                <a:t>特点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4" name="任意多边形 103"/>
          <p:cNvSpPr/>
          <p:nvPr/>
        </p:nvSpPr>
        <p:spPr>
          <a:xfrm>
            <a:off x="1720217" y="3160023"/>
            <a:ext cx="2145671" cy="950614"/>
          </a:xfrm>
          <a:custGeom>
            <a:avLst/>
            <a:gdLst>
              <a:gd name="connsiteX0" fmla="*/ 1874067 w 2145671"/>
              <a:gd name="connsiteY0" fmla="*/ 950614 h 950614"/>
              <a:gd name="connsiteX1" fmla="*/ 1874067 w 2145671"/>
              <a:gd name="connsiteY1" fmla="*/ 950614 h 950614"/>
              <a:gd name="connsiteX2" fmla="*/ 2145671 w 2145671"/>
              <a:gd name="connsiteY2" fmla="*/ 941561 h 950614"/>
              <a:gd name="connsiteX3" fmla="*/ 2145671 w 2145671"/>
              <a:gd name="connsiteY3" fmla="*/ 36214 h 950614"/>
              <a:gd name="connsiteX4" fmla="*/ 9053 w 2145671"/>
              <a:gd name="connsiteY4" fmla="*/ 0 h 950614"/>
              <a:gd name="connsiteX5" fmla="*/ 0 w 2145671"/>
              <a:gd name="connsiteY5" fmla="*/ 742384 h 95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5671" h="950614">
                <a:moveTo>
                  <a:pt x="1874067" y="950614"/>
                </a:moveTo>
                <a:lnTo>
                  <a:pt x="1874067" y="950614"/>
                </a:lnTo>
                <a:lnTo>
                  <a:pt x="2145671" y="941561"/>
                </a:lnTo>
                <a:lnTo>
                  <a:pt x="2145671" y="36214"/>
                </a:lnTo>
                <a:lnTo>
                  <a:pt x="9053" y="0"/>
                </a:lnTo>
                <a:lnTo>
                  <a:pt x="0" y="742384"/>
                </a:lnTo>
              </a:path>
            </a:pathLst>
          </a:custGeom>
          <a:noFill/>
          <a:ln w="38100">
            <a:solidFill>
              <a:schemeClr val="accent2"/>
            </a:solidFill>
            <a:prstDash val="sysDash"/>
            <a:tailEnd type="stealth" w="lg" len="lg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718194" y="3487526"/>
            <a:ext cx="34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任意多边形 95"/>
          <p:cNvSpPr/>
          <p:nvPr/>
        </p:nvSpPr>
        <p:spPr>
          <a:xfrm>
            <a:off x="3007426" y="4077214"/>
            <a:ext cx="4216400" cy="1453865"/>
          </a:xfrm>
          <a:custGeom>
            <a:avLst/>
            <a:gdLst>
              <a:gd name="connsiteX0" fmla="*/ 4216400 w 4216400"/>
              <a:gd name="connsiteY0" fmla="*/ 0 h 1016000"/>
              <a:gd name="connsiteX1" fmla="*/ 4207933 w 4216400"/>
              <a:gd name="connsiteY1" fmla="*/ 999066 h 1016000"/>
              <a:gd name="connsiteX2" fmla="*/ 0 w 4216400"/>
              <a:gd name="connsiteY2" fmla="*/ 1016000 h 1016000"/>
              <a:gd name="connsiteX3" fmla="*/ 0 w 4216400"/>
              <a:gd name="connsiteY3" fmla="*/ 1016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6400" h="1016000">
                <a:moveTo>
                  <a:pt x="4216400" y="0"/>
                </a:moveTo>
                <a:cubicBezTo>
                  <a:pt x="4213578" y="333022"/>
                  <a:pt x="4210755" y="666044"/>
                  <a:pt x="4207933" y="999066"/>
                </a:cubicBezTo>
                <a:lnTo>
                  <a:pt x="0" y="1016000"/>
                </a:lnTo>
                <a:lnTo>
                  <a:pt x="0" y="1016000"/>
                </a:lnTo>
              </a:path>
            </a:pathLst>
          </a:custGeom>
          <a:noFill/>
          <a:ln w="38100">
            <a:solidFill>
              <a:schemeClr val="accent2"/>
            </a:solidFill>
            <a:prstDash val="sysDash"/>
            <a:tailEnd type="stealth" w="lg" len="lg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/>
          <p:cNvSpPr txBox="1"/>
          <p:nvPr/>
        </p:nvSpPr>
        <p:spPr>
          <a:xfrm>
            <a:off x="6718194" y="4664902"/>
            <a:ext cx="34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4066751" y="1451557"/>
            <a:ext cx="40671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400" b="1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种读入</a:t>
            </a:r>
            <a:r>
              <a:rPr lang="zh-CN" altLang="en-US" sz="2400" b="1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方式，已加上拉电阻</a:t>
            </a:r>
            <a:endParaRPr lang="zh-CN" altLang="en-US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AutoShape 78"/>
          <p:cNvSpPr>
            <a:spLocks noChangeArrowheads="1"/>
          </p:cNvSpPr>
          <p:nvPr/>
        </p:nvSpPr>
        <p:spPr bwMode="auto">
          <a:xfrm>
            <a:off x="5639926" y="139571"/>
            <a:ext cx="3469167" cy="991425"/>
          </a:xfrm>
          <a:prstGeom prst="hexagon">
            <a:avLst/>
          </a:prstGeom>
          <a:solidFill>
            <a:srgbClr val="CCFFFF"/>
          </a:solidFill>
          <a:ln w="19050" algn="ctr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ts val="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二：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spcBef>
                <a:spcPts val="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读引脚输入时需预先写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825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108" grpId="0"/>
      <p:bldP spid="9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5"/>
          <p:cNvSpPr>
            <a:spLocks noChangeArrowheads="1"/>
          </p:cNvSpPr>
          <p:nvPr/>
        </p:nvSpPr>
        <p:spPr bwMode="auto">
          <a:xfrm>
            <a:off x="506993" y="1575154"/>
            <a:ext cx="7935984" cy="2879152"/>
          </a:xfrm>
          <a:prstGeom prst="cloudCallout">
            <a:avLst>
              <a:gd name="adj1" fmla="val -13412"/>
              <a:gd name="adj2" fmla="val 42560"/>
            </a:avLst>
          </a:prstGeom>
          <a:solidFill>
            <a:srgbClr val="CCFFFF"/>
          </a:solidFill>
          <a:ln w="9525">
            <a:solidFill>
              <a:srgbClr val="FF99F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内部总线</a:t>
            </a:r>
            <a:r>
              <a:rPr lang="en-US" altLang="zh-CN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I/O</a:t>
            </a:r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口状态与引脚状态一定是相同的么</a:t>
            </a:r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？</a:t>
            </a:r>
            <a:endParaRPr lang="en-US" altLang="zh-CN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如果不是，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哪些</a:t>
            </a:r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情况下不同</a:t>
            </a:r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？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06576" y="4955499"/>
            <a:ext cx="3757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不一定！！！</a:t>
            </a:r>
            <a:endParaRPr lang="zh-CN" altLang="en-US" sz="4400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80077" y="944992"/>
            <a:ext cx="1698514" cy="732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4000" b="1" dirty="0" smtClean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思考</a:t>
            </a:r>
            <a:endParaRPr lang="zh-CN" altLang="en-US" sz="4000" b="1" dirty="0">
              <a:solidFill>
                <a:srgbClr val="C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19" y="208539"/>
            <a:ext cx="1246967" cy="124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3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0"/>
          <p:cNvSpPr>
            <a:spLocks noChangeArrowheads="1"/>
          </p:cNvSpPr>
          <p:nvPr/>
        </p:nvSpPr>
        <p:spPr bwMode="auto">
          <a:xfrm>
            <a:off x="349786" y="860427"/>
            <a:ext cx="669877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en-US" altLang="zh-CN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作地址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数据口时为</a:t>
            </a: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真正双向口！</a:t>
            </a:r>
            <a:endParaRPr lang="zh-CN" altLang="en-US" sz="2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490243" y="3780523"/>
            <a:ext cx="1089044" cy="1089025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      Q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锁存器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    /Q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524169" y="4186923"/>
            <a:ext cx="832061" cy="725488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 rot="16200000">
            <a:off x="2168644" y="2928987"/>
            <a:ext cx="784225" cy="629922"/>
          </a:xfrm>
          <a:prstGeom prst="triangle">
            <a:avLst>
              <a:gd name="adj" fmla="val 50000"/>
            </a:avLst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 rot="16200000">
            <a:off x="2102831" y="5272148"/>
            <a:ext cx="784225" cy="631489"/>
          </a:xfrm>
          <a:prstGeom prst="triangle">
            <a:avLst>
              <a:gd name="adj" fmla="val 50000"/>
            </a:avLst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 rot="10792224">
            <a:off x="4610352" y="3555098"/>
            <a:ext cx="416814" cy="322263"/>
          </a:xfrm>
          <a:prstGeom prst="triangle">
            <a:avLst>
              <a:gd name="adj" fmla="val 50000"/>
            </a:avLst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4746679" y="3840848"/>
            <a:ext cx="144161" cy="14605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6658381" y="3286811"/>
            <a:ext cx="89317" cy="290513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6329318" y="3416986"/>
            <a:ext cx="3384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>
            <a:off x="6818212" y="3283636"/>
            <a:ext cx="0" cy="304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>
            <a:off x="7003115" y="2561323"/>
            <a:ext cx="0" cy="7842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H="1">
            <a:off x="6815078" y="3345548"/>
            <a:ext cx="18803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Line 16"/>
          <p:cNvSpPr>
            <a:spLocks noChangeShapeType="1"/>
          </p:cNvSpPr>
          <p:nvPr/>
        </p:nvSpPr>
        <p:spPr bwMode="auto">
          <a:xfrm>
            <a:off x="6833882" y="3537636"/>
            <a:ext cx="18803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7010570" y="3545573"/>
            <a:ext cx="0" cy="8794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Line 19"/>
          <p:cNvSpPr>
            <a:spLocks noChangeShapeType="1"/>
          </p:cNvSpPr>
          <p:nvPr/>
        </p:nvSpPr>
        <p:spPr bwMode="auto">
          <a:xfrm>
            <a:off x="5191698" y="4498073"/>
            <a:ext cx="149018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Line 20"/>
          <p:cNvSpPr>
            <a:spLocks noChangeShapeType="1"/>
          </p:cNvSpPr>
          <p:nvPr/>
        </p:nvSpPr>
        <p:spPr bwMode="auto">
          <a:xfrm>
            <a:off x="6833882" y="4364723"/>
            <a:ext cx="0" cy="304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Line 21"/>
          <p:cNvSpPr>
            <a:spLocks noChangeShapeType="1"/>
          </p:cNvSpPr>
          <p:nvPr/>
        </p:nvSpPr>
        <p:spPr bwMode="auto">
          <a:xfrm flipH="1">
            <a:off x="6827614" y="4426636"/>
            <a:ext cx="18803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830748" y="4620311"/>
            <a:ext cx="19273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Line 23"/>
          <p:cNvSpPr>
            <a:spLocks noChangeShapeType="1"/>
          </p:cNvSpPr>
          <p:nvPr/>
        </p:nvSpPr>
        <p:spPr bwMode="auto">
          <a:xfrm>
            <a:off x="7025052" y="4629836"/>
            <a:ext cx="0" cy="5222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Line 25"/>
          <p:cNvSpPr>
            <a:spLocks noChangeShapeType="1"/>
          </p:cNvSpPr>
          <p:nvPr/>
        </p:nvSpPr>
        <p:spPr bwMode="auto">
          <a:xfrm>
            <a:off x="3588688" y="4767948"/>
            <a:ext cx="123163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 flipV="1">
            <a:off x="4825027" y="4536173"/>
            <a:ext cx="0" cy="2301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>
            <a:off x="4820326" y="3988486"/>
            <a:ext cx="0" cy="381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Oval 28"/>
          <p:cNvSpPr>
            <a:spLocks noChangeArrowheads="1"/>
          </p:cNvSpPr>
          <p:nvPr/>
        </p:nvSpPr>
        <p:spPr bwMode="auto">
          <a:xfrm>
            <a:off x="5083577" y="4448861"/>
            <a:ext cx="114389" cy="115888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 rot="1200000">
            <a:off x="4746046" y="4435628"/>
            <a:ext cx="357269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 flipV="1">
            <a:off x="4820326" y="2377173"/>
            <a:ext cx="0" cy="11763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5197966" y="2400986"/>
            <a:ext cx="0" cy="11525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4810924" y="3243948"/>
            <a:ext cx="86026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Line 33"/>
          <p:cNvSpPr>
            <a:spLocks noChangeShapeType="1"/>
          </p:cNvSpPr>
          <p:nvPr/>
        </p:nvSpPr>
        <p:spPr bwMode="auto">
          <a:xfrm>
            <a:off x="5183863" y="3548748"/>
            <a:ext cx="48732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Oval 34"/>
          <p:cNvSpPr>
            <a:spLocks noChangeArrowheads="1"/>
          </p:cNvSpPr>
          <p:nvPr/>
        </p:nvSpPr>
        <p:spPr bwMode="auto">
          <a:xfrm>
            <a:off x="4782719" y="3213786"/>
            <a:ext cx="86183" cy="889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Oval 35"/>
          <p:cNvSpPr>
            <a:spLocks noChangeArrowheads="1"/>
          </p:cNvSpPr>
          <p:nvPr/>
        </p:nvSpPr>
        <p:spPr bwMode="auto">
          <a:xfrm>
            <a:off x="5154091" y="3518586"/>
            <a:ext cx="89317" cy="889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Freeform 36"/>
          <p:cNvSpPr>
            <a:spLocks/>
          </p:cNvSpPr>
          <p:nvPr/>
        </p:nvSpPr>
        <p:spPr bwMode="auto">
          <a:xfrm>
            <a:off x="4995448" y="3577323"/>
            <a:ext cx="233858" cy="792163"/>
          </a:xfrm>
          <a:custGeom>
            <a:avLst/>
            <a:gdLst>
              <a:gd name="T0" fmla="*/ 186 w 175"/>
              <a:gd name="T1" fmla="*/ 0 h 576"/>
              <a:gd name="T2" fmla="*/ 195 w 175"/>
              <a:gd name="T3" fmla="*/ 201 h 576"/>
              <a:gd name="T4" fmla="*/ 122 w 175"/>
              <a:gd name="T5" fmla="*/ 402 h 576"/>
              <a:gd name="T6" fmla="*/ 0 w 175"/>
              <a:gd name="T7" fmla="*/ 576 h 576"/>
              <a:gd name="T8" fmla="*/ 0 60000 65536"/>
              <a:gd name="T9" fmla="*/ 0 60000 65536"/>
              <a:gd name="T10" fmla="*/ 0 60000 65536"/>
              <a:gd name="T11" fmla="*/ 0 60000 65536"/>
              <a:gd name="T12" fmla="*/ 0 w 175"/>
              <a:gd name="T13" fmla="*/ 0 h 576"/>
              <a:gd name="T14" fmla="*/ 175 w 175"/>
              <a:gd name="T15" fmla="*/ 576 h 5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5" h="576">
                <a:moveTo>
                  <a:pt x="155" y="0"/>
                </a:moveTo>
                <a:cubicBezTo>
                  <a:pt x="165" y="67"/>
                  <a:pt x="175" y="134"/>
                  <a:pt x="164" y="201"/>
                </a:cubicBezTo>
                <a:cubicBezTo>
                  <a:pt x="153" y="268"/>
                  <a:pt x="118" y="339"/>
                  <a:pt x="91" y="402"/>
                </a:cubicBezTo>
                <a:cubicBezTo>
                  <a:pt x="64" y="465"/>
                  <a:pt x="15" y="547"/>
                  <a:pt x="0" y="576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Oval 37"/>
          <p:cNvSpPr>
            <a:spLocks noChangeArrowheads="1"/>
          </p:cNvSpPr>
          <p:nvPr/>
        </p:nvSpPr>
        <p:spPr bwMode="auto">
          <a:xfrm>
            <a:off x="6959239" y="2474011"/>
            <a:ext cx="89317" cy="889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Line 40"/>
          <p:cNvSpPr>
            <a:spLocks noChangeShapeType="1"/>
          </p:cNvSpPr>
          <p:nvPr/>
        </p:nvSpPr>
        <p:spPr bwMode="auto">
          <a:xfrm>
            <a:off x="7445000" y="4012298"/>
            <a:ext cx="0" cy="16256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Line 41"/>
          <p:cNvSpPr>
            <a:spLocks noChangeShapeType="1"/>
          </p:cNvSpPr>
          <p:nvPr/>
        </p:nvSpPr>
        <p:spPr bwMode="auto">
          <a:xfrm flipH="1">
            <a:off x="2803636" y="5637898"/>
            <a:ext cx="464136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Line 42"/>
          <p:cNvSpPr>
            <a:spLocks noChangeShapeType="1"/>
          </p:cNvSpPr>
          <p:nvPr/>
        </p:nvSpPr>
        <p:spPr bwMode="auto">
          <a:xfrm>
            <a:off x="1816446" y="5971273"/>
            <a:ext cx="65969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Line 43"/>
          <p:cNvSpPr>
            <a:spLocks noChangeShapeType="1"/>
          </p:cNvSpPr>
          <p:nvPr/>
        </p:nvSpPr>
        <p:spPr bwMode="auto">
          <a:xfrm flipV="1">
            <a:off x="2476140" y="5783948"/>
            <a:ext cx="0" cy="203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Line 44"/>
          <p:cNvSpPr>
            <a:spLocks noChangeShapeType="1"/>
          </p:cNvSpPr>
          <p:nvPr/>
        </p:nvSpPr>
        <p:spPr bwMode="auto">
          <a:xfrm>
            <a:off x="3593389" y="4056748"/>
            <a:ext cx="22721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Line 45"/>
          <p:cNvSpPr>
            <a:spLocks noChangeShapeType="1"/>
          </p:cNvSpPr>
          <p:nvPr/>
        </p:nvSpPr>
        <p:spPr bwMode="auto">
          <a:xfrm>
            <a:off x="2875717" y="3272523"/>
            <a:ext cx="9448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Line 46"/>
          <p:cNvSpPr>
            <a:spLocks noChangeShapeType="1"/>
          </p:cNvSpPr>
          <p:nvPr/>
        </p:nvSpPr>
        <p:spPr bwMode="auto">
          <a:xfrm>
            <a:off x="3820600" y="3272523"/>
            <a:ext cx="0" cy="7842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Line 47"/>
          <p:cNvSpPr>
            <a:spLocks noChangeShapeType="1"/>
          </p:cNvSpPr>
          <p:nvPr/>
        </p:nvSpPr>
        <p:spPr bwMode="auto">
          <a:xfrm flipH="1">
            <a:off x="1973143" y="3243948"/>
            <a:ext cx="31809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Line 48"/>
          <p:cNvSpPr>
            <a:spLocks noChangeShapeType="1"/>
          </p:cNvSpPr>
          <p:nvPr/>
        </p:nvSpPr>
        <p:spPr bwMode="auto">
          <a:xfrm>
            <a:off x="1982544" y="3258236"/>
            <a:ext cx="0" cy="2336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Line 49"/>
          <p:cNvSpPr>
            <a:spLocks noChangeShapeType="1"/>
          </p:cNvSpPr>
          <p:nvPr/>
        </p:nvSpPr>
        <p:spPr bwMode="auto">
          <a:xfrm>
            <a:off x="2001348" y="5595036"/>
            <a:ext cx="2146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Line 50"/>
          <p:cNvSpPr>
            <a:spLocks noChangeShapeType="1"/>
          </p:cNvSpPr>
          <p:nvPr/>
        </p:nvSpPr>
        <p:spPr bwMode="auto">
          <a:xfrm flipH="1">
            <a:off x="1614307" y="4099611"/>
            <a:ext cx="88847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Line 51"/>
          <p:cNvSpPr>
            <a:spLocks noChangeShapeType="1"/>
          </p:cNvSpPr>
          <p:nvPr/>
        </p:nvSpPr>
        <p:spPr bwMode="auto">
          <a:xfrm>
            <a:off x="1600204" y="4694923"/>
            <a:ext cx="89003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Oval 52"/>
          <p:cNvSpPr>
            <a:spLocks noChangeArrowheads="1"/>
          </p:cNvSpPr>
          <p:nvPr/>
        </p:nvSpPr>
        <p:spPr bwMode="auto">
          <a:xfrm>
            <a:off x="1949638" y="4061511"/>
            <a:ext cx="87750" cy="889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Line 53"/>
          <p:cNvSpPr>
            <a:spLocks noChangeShapeType="1"/>
          </p:cNvSpPr>
          <p:nvPr/>
        </p:nvSpPr>
        <p:spPr bwMode="auto">
          <a:xfrm>
            <a:off x="1788240" y="2691498"/>
            <a:ext cx="72864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Line 54"/>
          <p:cNvSpPr>
            <a:spLocks noChangeShapeType="1"/>
          </p:cNvSpPr>
          <p:nvPr/>
        </p:nvSpPr>
        <p:spPr bwMode="auto">
          <a:xfrm>
            <a:off x="2516881" y="2705786"/>
            <a:ext cx="0" cy="3778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7" name="Rectangle 55"/>
          <p:cNvSpPr>
            <a:spLocks noChangeArrowheads="1"/>
          </p:cNvSpPr>
          <p:nvPr/>
        </p:nvSpPr>
        <p:spPr bwMode="auto">
          <a:xfrm>
            <a:off x="3523178" y="2078723"/>
            <a:ext cx="1441612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地址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</a:t>
            </a:r>
          </a:p>
        </p:txBody>
      </p:sp>
      <p:sp>
        <p:nvSpPr>
          <p:cNvPr id="58" name="Rectangle 56"/>
          <p:cNvSpPr>
            <a:spLocks noChangeArrowheads="1"/>
          </p:cNvSpPr>
          <p:nvPr/>
        </p:nvSpPr>
        <p:spPr bwMode="auto">
          <a:xfrm>
            <a:off x="5146339" y="2248610"/>
            <a:ext cx="1132533" cy="33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</a:t>
            </a:r>
            <a:r>
              <a:rPr kumimoji="0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(=1)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9" name="Rectangle 57"/>
          <p:cNvSpPr>
            <a:spLocks noChangeArrowheads="1"/>
          </p:cNvSpPr>
          <p:nvPr/>
        </p:nvSpPr>
        <p:spPr bwMode="auto">
          <a:xfrm>
            <a:off x="683527" y="2375586"/>
            <a:ext cx="1021664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读锁存器</a:t>
            </a:r>
          </a:p>
        </p:txBody>
      </p:sp>
      <p:sp>
        <p:nvSpPr>
          <p:cNvPr id="60" name="Rectangle 58"/>
          <p:cNvSpPr>
            <a:spLocks noChangeArrowheads="1"/>
          </p:cNvSpPr>
          <p:nvPr/>
        </p:nvSpPr>
        <p:spPr bwMode="auto">
          <a:xfrm>
            <a:off x="769710" y="5714098"/>
            <a:ext cx="816391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读引脚</a:t>
            </a: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672558" y="3628123"/>
            <a:ext cx="1074941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内部总线</a:t>
            </a: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672558" y="4634598"/>
            <a:ext cx="1115682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写锁存器</a:t>
            </a: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4448954" y="4998136"/>
            <a:ext cx="101069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10800" rIns="18000" bIns="108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MUX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Rectangle 18"/>
          <p:cNvSpPr>
            <a:spLocks noChangeArrowheads="1"/>
          </p:cNvSpPr>
          <p:nvPr/>
        </p:nvSpPr>
        <p:spPr bwMode="auto">
          <a:xfrm>
            <a:off x="6667783" y="4367898"/>
            <a:ext cx="86183" cy="290513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5" name="Rectangle 5"/>
          <p:cNvSpPr>
            <a:spLocks noChangeArrowheads="1"/>
          </p:cNvSpPr>
          <p:nvPr/>
        </p:nvSpPr>
        <p:spPr bwMode="auto">
          <a:xfrm>
            <a:off x="7267175" y="3889430"/>
            <a:ext cx="160301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P0.x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引脚</a:t>
            </a:r>
          </a:p>
        </p:txBody>
      </p:sp>
      <p:sp>
        <p:nvSpPr>
          <p:cNvPr id="66" name="Line 24"/>
          <p:cNvSpPr>
            <a:spLocks noChangeShapeType="1"/>
          </p:cNvSpPr>
          <p:nvPr/>
        </p:nvSpPr>
        <p:spPr bwMode="auto">
          <a:xfrm>
            <a:off x="7003115" y="4012298"/>
            <a:ext cx="1466683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7" name="Rectangle 39"/>
          <p:cNvSpPr>
            <a:spLocks noChangeArrowheads="1"/>
          </p:cNvSpPr>
          <p:nvPr/>
        </p:nvSpPr>
        <p:spPr bwMode="auto">
          <a:xfrm>
            <a:off x="6616073" y="2193023"/>
            <a:ext cx="846164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Vcc</a:t>
            </a:r>
          </a:p>
        </p:txBody>
      </p:sp>
      <p:sp>
        <p:nvSpPr>
          <p:cNvPr id="68" name="Rectangle 86"/>
          <p:cNvSpPr>
            <a:spLocks noChangeArrowheads="1"/>
          </p:cNvSpPr>
          <p:nvPr/>
        </p:nvSpPr>
        <p:spPr bwMode="auto">
          <a:xfrm>
            <a:off x="437513" y="2169211"/>
            <a:ext cx="7676583" cy="4067175"/>
          </a:xfrm>
          <a:prstGeom prst="rect">
            <a:avLst/>
          </a:prstGeom>
          <a:noFill/>
          <a:ln w="12700">
            <a:solidFill>
              <a:srgbClr val="009999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9" name="Rectangle 89"/>
          <p:cNvSpPr>
            <a:spLocks noChangeArrowheads="1"/>
          </p:cNvSpPr>
          <p:nvPr/>
        </p:nvSpPr>
        <p:spPr bwMode="auto">
          <a:xfrm>
            <a:off x="3611753" y="5815697"/>
            <a:ext cx="24224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P0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口的位结构图</a:t>
            </a:r>
          </a:p>
        </p:txBody>
      </p:sp>
      <p:sp>
        <p:nvSpPr>
          <p:cNvPr id="82" name="Line 29"/>
          <p:cNvSpPr>
            <a:spLocks noChangeShapeType="1"/>
          </p:cNvSpPr>
          <p:nvPr/>
        </p:nvSpPr>
        <p:spPr bwMode="auto">
          <a:xfrm>
            <a:off x="6846250" y="5150535"/>
            <a:ext cx="357188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665267" y="3137386"/>
            <a:ext cx="661261" cy="503236"/>
          </a:xfrm>
          <a:prstGeom prst="rect">
            <a:avLst/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＆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7067551" y="3119194"/>
            <a:ext cx="78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FET1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6190896" y="4751310"/>
            <a:ext cx="78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FET2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853246" y="2903220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缓冲器</a:t>
            </a:r>
            <a:endParaRPr lang="zh-CN" altLang="en-US" sz="1600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2803636" y="5672219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缓冲器</a:t>
            </a:r>
            <a:endParaRPr lang="zh-CN" altLang="en-US" sz="1600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32003" y="1473711"/>
            <a:ext cx="3877985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作地址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、作数据输入：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246845" y="61341"/>
            <a:ext cx="271603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indent="-612000">
              <a:lnSpc>
                <a:spcPct val="125000"/>
              </a:lnSpc>
            </a:pPr>
            <a:r>
              <a:rPr lang="en-US" altLang="zh-CN" sz="4000" b="1" kern="0" dirty="0" smtClean="0">
                <a:solidFill>
                  <a:srgbClr val="093B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2.5.1  P0</a:t>
            </a:r>
            <a:r>
              <a:rPr lang="zh-CN" altLang="en-US" sz="4000" b="1" kern="0" dirty="0" smtClean="0">
                <a:solidFill>
                  <a:srgbClr val="093B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4000" b="1" kern="0" dirty="0">
              <a:solidFill>
                <a:srgbClr val="093B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任意多边形 100"/>
          <p:cNvSpPr/>
          <p:nvPr/>
        </p:nvSpPr>
        <p:spPr>
          <a:xfrm>
            <a:off x="4290690" y="2510134"/>
            <a:ext cx="3023118" cy="2183363"/>
          </a:xfrm>
          <a:custGeom>
            <a:avLst/>
            <a:gdLst>
              <a:gd name="connsiteX0" fmla="*/ 9330 w 3023118"/>
              <a:gd name="connsiteY0" fmla="*/ 0 h 2183363"/>
              <a:gd name="connsiteX1" fmla="*/ 0 w 3023118"/>
              <a:gd name="connsiteY1" fmla="*/ 1166326 h 2183363"/>
              <a:gd name="connsiteX2" fmla="*/ 177281 w 3023118"/>
              <a:gd name="connsiteY2" fmla="*/ 1156996 h 2183363"/>
              <a:gd name="connsiteX3" fmla="*/ 167951 w 3023118"/>
              <a:gd name="connsiteY3" fmla="*/ 2183363 h 2183363"/>
              <a:gd name="connsiteX4" fmla="*/ 2071396 w 3023118"/>
              <a:gd name="connsiteY4" fmla="*/ 2155371 h 2183363"/>
              <a:gd name="connsiteX5" fmla="*/ 2080726 w 3023118"/>
              <a:gd name="connsiteY5" fmla="*/ 1399591 h 2183363"/>
              <a:gd name="connsiteX6" fmla="*/ 3023118 w 3023118"/>
              <a:gd name="connsiteY6" fmla="*/ 1390261 h 218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23118" h="2183363">
                <a:moveTo>
                  <a:pt x="9330" y="0"/>
                </a:moveTo>
                <a:lnTo>
                  <a:pt x="0" y="1166326"/>
                </a:lnTo>
                <a:lnTo>
                  <a:pt x="177281" y="1156996"/>
                </a:lnTo>
                <a:lnTo>
                  <a:pt x="167951" y="2183363"/>
                </a:lnTo>
                <a:lnTo>
                  <a:pt x="2071396" y="2155371"/>
                </a:lnTo>
                <a:lnTo>
                  <a:pt x="2080726" y="1399591"/>
                </a:lnTo>
                <a:lnTo>
                  <a:pt x="3023118" y="1390261"/>
                </a:lnTo>
              </a:path>
            </a:pathLst>
          </a:custGeom>
          <a:noFill/>
          <a:ln w="38100">
            <a:solidFill>
              <a:schemeClr val="accent6"/>
            </a:solidFill>
            <a:prstDash val="sysDash"/>
            <a:tailEnd type="stealth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任意多边形 101"/>
          <p:cNvSpPr/>
          <p:nvPr/>
        </p:nvSpPr>
        <p:spPr>
          <a:xfrm>
            <a:off x="1704906" y="4119594"/>
            <a:ext cx="5884753" cy="1792587"/>
          </a:xfrm>
          <a:custGeom>
            <a:avLst/>
            <a:gdLst>
              <a:gd name="connsiteX0" fmla="*/ 5884753 w 5884753"/>
              <a:gd name="connsiteY0" fmla="*/ 0 h 1792587"/>
              <a:gd name="connsiteX1" fmla="*/ 5884753 w 5884753"/>
              <a:gd name="connsiteY1" fmla="*/ 1792587 h 1792587"/>
              <a:gd name="connsiteX2" fmla="*/ 0 w 5884753"/>
              <a:gd name="connsiteY2" fmla="*/ 1774480 h 1792587"/>
              <a:gd name="connsiteX3" fmla="*/ 9054 w 5884753"/>
              <a:gd name="connsiteY3" fmla="*/ 63375 h 179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4753" h="1792587">
                <a:moveTo>
                  <a:pt x="5884753" y="0"/>
                </a:moveTo>
                <a:lnTo>
                  <a:pt x="5884753" y="1792587"/>
                </a:lnTo>
                <a:lnTo>
                  <a:pt x="0" y="1774480"/>
                </a:lnTo>
                <a:lnTo>
                  <a:pt x="9054" y="63375"/>
                </a:lnTo>
              </a:path>
            </a:pathLst>
          </a:custGeom>
          <a:noFill/>
          <a:ln w="38100">
            <a:solidFill>
              <a:schemeClr val="accent6"/>
            </a:solidFill>
            <a:prstDash val="sysDash"/>
            <a:tailEnd type="stealth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732003" y="6377673"/>
            <a:ext cx="820600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00050" lvl="1" algn="just" fontAlgn="b">
              <a:spcAft>
                <a:spcPct val="0"/>
              </a:spcAft>
              <a:defRPr/>
            </a:pPr>
            <a:r>
              <a:rPr lang="zh-CN" altLang="en-US" sz="24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输出时，场效应管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FET1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FET2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形成“推拉式”控制</a:t>
            </a:r>
            <a:endParaRPr lang="zh-CN" altLang="en-US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3919460" y="155964"/>
            <a:ext cx="1323742" cy="646331"/>
            <a:chOff x="3919460" y="155964"/>
            <a:chExt cx="1323742" cy="646331"/>
          </a:xfrm>
        </p:grpSpPr>
        <p:sp>
          <p:nvSpPr>
            <p:cNvPr id="77" name="流程图: 终止 76"/>
            <p:cNvSpPr/>
            <p:nvPr/>
          </p:nvSpPr>
          <p:spPr>
            <a:xfrm>
              <a:off x="3919460" y="217206"/>
              <a:ext cx="1323742" cy="585089"/>
            </a:xfrm>
            <a:prstGeom prst="flowChartTerminator">
              <a:avLst/>
            </a:prstGeom>
            <a:solidFill>
              <a:srgbClr val="093B5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4025730" y="155964"/>
              <a:ext cx="11112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kern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  <a:cs typeface="Times New Roman" panose="02020603050405020304" pitchFamily="18" charset="0"/>
                </a:rPr>
                <a:t>特点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0" name="Rectangle 81"/>
          <p:cNvSpPr>
            <a:spLocks noChangeArrowheads="1"/>
          </p:cNvSpPr>
          <p:nvPr/>
        </p:nvSpPr>
        <p:spPr bwMode="auto">
          <a:xfrm>
            <a:off x="4416098" y="2595213"/>
            <a:ext cx="338554" cy="46166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81" name="Rectangle 81"/>
          <p:cNvSpPr>
            <a:spLocks noChangeArrowheads="1"/>
          </p:cNvSpPr>
          <p:nvPr/>
        </p:nvSpPr>
        <p:spPr bwMode="auto">
          <a:xfrm>
            <a:off x="6441388" y="2783837"/>
            <a:ext cx="338554" cy="46166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83" name="Rectangle 81"/>
          <p:cNvSpPr>
            <a:spLocks noChangeArrowheads="1"/>
          </p:cNvSpPr>
          <p:nvPr/>
        </p:nvSpPr>
        <p:spPr bwMode="auto">
          <a:xfrm>
            <a:off x="5576668" y="4009297"/>
            <a:ext cx="338554" cy="46166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799671" y="3487526"/>
            <a:ext cx="34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Rectangle 81"/>
          <p:cNvSpPr>
            <a:spLocks noChangeArrowheads="1"/>
          </p:cNvSpPr>
          <p:nvPr/>
        </p:nvSpPr>
        <p:spPr bwMode="auto">
          <a:xfrm>
            <a:off x="8184549" y="3480810"/>
            <a:ext cx="338554" cy="46166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8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3" grpId="0" animBg="1"/>
      <p:bldP spid="90" grpId="0"/>
      <p:bldP spid="9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0"/>
          <p:cNvSpPr>
            <a:spLocks noChangeArrowheads="1"/>
          </p:cNvSpPr>
          <p:nvPr/>
        </p:nvSpPr>
        <p:spPr bwMode="auto">
          <a:xfrm>
            <a:off x="349786" y="860427"/>
            <a:ext cx="669877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en-US" altLang="zh-CN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作地址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数据口时为</a:t>
            </a: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真正双向口！</a:t>
            </a:r>
            <a:endParaRPr lang="zh-CN" altLang="en-US" sz="2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490243" y="3780523"/>
            <a:ext cx="1089044" cy="1089025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      Q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锁存器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    /Q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524169" y="4186923"/>
            <a:ext cx="832061" cy="725488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 rot="16200000">
            <a:off x="2168644" y="2928987"/>
            <a:ext cx="784225" cy="629922"/>
          </a:xfrm>
          <a:prstGeom prst="triangle">
            <a:avLst>
              <a:gd name="adj" fmla="val 50000"/>
            </a:avLst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 rot="16200000">
            <a:off x="2102831" y="5272148"/>
            <a:ext cx="784225" cy="631489"/>
          </a:xfrm>
          <a:prstGeom prst="triangle">
            <a:avLst>
              <a:gd name="adj" fmla="val 50000"/>
            </a:avLst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 rot="10792224">
            <a:off x="4610352" y="3555098"/>
            <a:ext cx="416814" cy="322263"/>
          </a:xfrm>
          <a:prstGeom prst="triangle">
            <a:avLst>
              <a:gd name="adj" fmla="val 50000"/>
            </a:avLst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4746679" y="3840848"/>
            <a:ext cx="144161" cy="14605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6658381" y="3286811"/>
            <a:ext cx="89317" cy="290513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6329318" y="3416986"/>
            <a:ext cx="3384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>
            <a:off x="6818212" y="3283636"/>
            <a:ext cx="0" cy="304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>
            <a:off x="7003115" y="2561323"/>
            <a:ext cx="0" cy="7842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H="1">
            <a:off x="6815078" y="3345548"/>
            <a:ext cx="18803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Line 16"/>
          <p:cNvSpPr>
            <a:spLocks noChangeShapeType="1"/>
          </p:cNvSpPr>
          <p:nvPr/>
        </p:nvSpPr>
        <p:spPr bwMode="auto">
          <a:xfrm>
            <a:off x="6833882" y="3537636"/>
            <a:ext cx="18803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7010570" y="3545573"/>
            <a:ext cx="0" cy="8794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Line 19"/>
          <p:cNvSpPr>
            <a:spLocks noChangeShapeType="1"/>
          </p:cNvSpPr>
          <p:nvPr/>
        </p:nvSpPr>
        <p:spPr bwMode="auto">
          <a:xfrm>
            <a:off x="5191698" y="4498073"/>
            <a:ext cx="149018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Line 20"/>
          <p:cNvSpPr>
            <a:spLocks noChangeShapeType="1"/>
          </p:cNvSpPr>
          <p:nvPr/>
        </p:nvSpPr>
        <p:spPr bwMode="auto">
          <a:xfrm>
            <a:off x="6833882" y="4364723"/>
            <a:ext cx="0" cy="304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Line 21"/>
          <p:cNvSpPr>
            <a:spLocks noChangeShapeType="1"/>
          </p:cNvSpPr>
          <p:nvPr/>
        </p:nvSpPr>
        <p:spPr bwMode="auto">
          <a:xfrm flipH="1">
            <a:off x="6827614" y="4426636"/>
            <a:ext cx="18803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830748" y="4620311"/>
            <a:ext cx="19273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Line 23"/>
          <p:cNvSpPr>
            <a:spLocks noChangeShapeType="1"/>
          </p:cNvSpPr>
          <p:nvPr/>
        </p:nvSpPr>
        <p:spPr bwMode="auto">
          <a:xfrm>
            <a:off x="7025052" y="4629836"/>
            <a:ext cx="0" cy="5222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Line 25"/>
          <p:cNvSpPr>
            <a:spLocks noChangeShapeType="1"/>
          </p:cNvSpPr>
          <p:nvPr/>
        </p:nvSpPr>
        <p:spPr bwMode="auto">
          <a:xfrm>
            <a:off x="3588688" y="4767948"/>
            <a:ext cx="123163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 flipV="1">
            <a:off x="4825027" y="4536173"/>
            <a:ext cx="0" cy="2301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>
            <a:off x="4820326" y="3988486"/>
            <a:ext cx="0" cy="381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Oval 28"/>
          <p:cNvSpPr>
            <a:spLocks noChangeArrowheads="1"/>
          </p:cNvSpPr>
          <p:nvPr/>
        </p:nvSpPr>
        <p:spPr bwMode="auto">
          <a:xfrm>
            <a:off x="5083577" y="4448861"/>
            <a:ext cx="114389" cy="115888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 rot="1200000">
            <a:off x="4746046" y="4435628"/>
            <a:ext cx="357269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 flipV="1">
            <a:off x="4820326" y="2377173"/>
            <a:ext cx="0" cy="11763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5197966" y="2400986"/>
            <a:ext cx="0" cy="11525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4810924" y="3243948"/>
            <a:ext cx="86026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Line 33"/>
          <p:cNvSpPr>
            <a:spLocks noChangeShapeType="1"/>
          </p:cNvSpPr>
          <p:nvPr/>
        </p:nvSpPr>
        <p:spPr bwMode="auto">
          <a:xfrm>
            <a:off x="5183863" y="3548748"/>
            <a:ext cx="48732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Oval 34"/>
          <p:cNvSpPr>
            <a:spLocks noChangeArrowheads="1"/>
          </p:cNvSpPr>
          <p:nvPr/>
        </p:nvSpPr>
        <p:spPr bwMode="auto">
          <a:xfrm>
            <a:off x="4782719" y="3213786"/>
            <a:ext cx="86183" cy="889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Oval 35"/>
          <p:cNvSpPr>
            <a:spLocks noChangeArrowheads="1"/>
          </p:cNvSpPr>
          <p:nvPr/>
        </p:nvSpPr>
        <p:spPr bwMode="auto">
          <a:xfrm>
            <a:off x="5154091" y="3518586"/>
            <a:ext cx="89317" cy="889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Freeform 36"/>
          <p:cNvSpPr>
            <a:spLocks/>
          </p:cNvSpPr>
          <p:nvPr/>
        </p:nvSpPr>
        <p:spPr bwMode="auto">
          <a:xfrm>
            <a:off x="4995448" y="3577323"/>
            <a:ext cx="233858" cy="792163"/>
          </a:xfrm>
          <a:custGeom>
            <a:avLst/>
            <a:gdLst>
              <a:gd name="T0" fmla="*/ 186 w 175"/>
              <a:gd name="T1" fmla="*/ 0 h 576"/>
              <a:gd name="T2" fmla="*/ 195 w 175"/>
              <a:gd name="T3" fmla="*/ 201 h 576"/>
              <a:gd name="T4" fmla="*/ 122 w 175"/>
              <a:gd name="T5" fmla="*/ 402 h 576"/>
              <a:gd name="T6" fmla="*/ 0 w 175"/>
              <a:gd name="T7" fmla="*/ 576 h 576"/>
              <a:gd name="T8" fmla="*/ 0 60000 65536"/>
              <a:gd name="T9" fmla="*/ 0 60000 65536"/>
              <a:gd name="T10" fmla="*/ 0 60000 65536"/>
              <a:gd name="T11" fmla="*/ 0 60000 65536"/>
              <a:gd name="T12" fmla="*/ 0 w 175"/>
              <a:gd name="T13" fmla="*/ 0 h 576"/>
              <a:gd name="T14" fmla="*/ 175 w 175"/>
              <a:gd name="T15" fmla="*/ 576 h 5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5" h="576">
                <a:moveTo>
                  <a:pt x="155" y="0"/>
                </a:moveTo>
                <a:cubicBezTo>
                  <a:pt x="165" y="67"/>
                  <a:pt x="175" y="134"/>
                  <a:pt x="164" y="201"/>
                </a:cubicBezTo>
                <a:cubicBezTo>
                  <a:pt x="153" y="268"/>
                  <a:pt x="118" y="339"/>
                  <a:pt x="91" y="402"/>
                </a:cubicBezTo>
                <a:cubicBezTo>
                  <a:pt x="64" y="465"/>
                  <a:pt x="15" y="547"/>
                  <a:pt x="0" y="576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Oval 37"/>
          <p:cNvSpPr>
            <a:spLocks noChangeArrowheads="1"/>
          </p:cNvSpPr>
          <p:nvPr/>
        </p:nvSpPr>
        <p:spPr bwMode="auto">
          <a:xfrm>
            <a:off x="6959239" y="2474011"/>
            <a:ext cx="89317" cy="889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Line 40"/>
          <p:cNvSpPr>
            <a:spLocks noChangeShapeType="1"/>
          </p:cNvSpPr>
          <p:nvPr/>
        </p:nvSpPr>
        <p:spPr bwMode="auto">
          <a:xfrm>
            <a:off x="7445000" y="4012298"/>
            <a:ext cx="0" cy="16256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Line 41"/>
          <p:cNvSpPr>
            <a:spLocks noChangeShapeType="1"/>
          </p:cNvSpPr>
          <p:nvPr/>
        </p:nvSpPr>
        <p:spPr bwMode="auto">
          <a:xfrm flipH="1">
            <a:off x="2803636" y="5637898"/>
            <a:ext cx="464136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Line 42"/>
          <p:cNvSpPr>
            <a:spLocks noChangeShapeType="1"/>
          </p:cNvSpPr>
          <p:nvPr/>
        </p:nvSpPr>
        <p:spPr bwMode="auto">
          <a:xfrm>
            <a:off x="1816446" y="5971273"/>
            <a:ext cx="65969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Line 43"/>
          <p:cNvSpPr>
            <a:spLocks noChangeShapeType="1"/>
          </p:cNvSpPr>
          <p:nvPr/>
        </p:nvSpPr>
        <p:spPr bwMode="auto">
          <a:xfrm flipV="1">
            <a:off x="2476140" y="5783948"/>
            <a:ext cx="0" cy="203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Line 44"/>
          <p:cNvSpPr>
            <a:spLocks noChangeShapeType="1"/>
          </p:cNvSpPr>
          <p:nvPr/>
        </p:nvSpPr>
        <p:spPr bwMode="auto">
          <a:xfrm>
            <a:off x="3593389" y="4056748"/>
            <a:ext cx="22721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Line 45"/>
          <p:cNvSpPr>
            <a:spLocks noChangeShapeType="1"/>
          </p:cNvSpPr>
          <p:nvPr/>
        </p:nvSpPr>
        <p:spPr bwMode="auto">
          <a:xfrm>
            <a:off x="2875717" y="3272523"/>
            <a:ext cx="9448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Line 46"/>
          <p:cNvSpPr>
            <a:spLocks noChangeShapeType="1"/>
          </p:cNvSpPr>
          <p:nvPr/>
        </p:nvSpPr>
        <p:spPr bwMode="auto">
          <a:xfrm>
            <a:off x="3820600" y="3272523"/>
            <a:ext cx="0" cy="7842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Line 47"/>
          <p:cNvSpPr>
            <a:spLocks noChangeShapeType="1"/>
          </p:cNvSpPr>
          <p:nvPr/>
        </p:nvSpPr>
        <p:spPr bwMode="auto">
          <a:xfrm flipH="1">
            <a:off x="1973143" y="3243948"/>
            <a:ext cx="31809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Line 48"/>
          <p:cNvSpPr>
            <a:spLocks noChangeShapeType="1"/>
          </p:cNvSpPr>
          <p:nvPr/>
        </p:nvSpPr>
        <p:spPr bwMode="auto">
          <a:xfrm>
            <a:off x="1982544" y="3258236"/>
            <a:ext cx="0" cy="2336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Line 49"/>
          <p:cNvSpPr>
            <a:spLocks noChangeShapeType="1"/>
          </p:cNvSpPr>
          <p:nvPr/>
        </p:nvSpPr>
        <p:spPr bwMode="auto">
          <a:xfrm>
            <a:off x="2001348" y="5595036"/>
            <a:ext cx="2146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Line 50"/>
          <p:cNvSpPr>
            <a:spLocks noChangeShapeType="1"/>
          </p:cNvSpPr>
          <p:nvPr/>
        </p:nvSpPr>
        <p:spPr bwMode="auto">
          <a:xfrm flipH="1">
            <a:off x="1614307" y="4099611"/>
            <a:ext cx="88847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Line 51"/>
          <p:cNvSpPr>
            <a:spLocks noChangeShapeType="1"/>
          </p:cNvSpPr>
          <p:nvPr/>
        </p:nvSpPr>
        <p:spPr bwMode="auto">
          <a:xfrm>
            <a:off x="1600204" y="4694923"/>
            <a:ext cx="89003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Oval 52"/>
          <p:cNvSpPr>
            <a:spLocks noChangeArrowheads="1"/>
          </p:cNvSpPr>
          <p:nvPr/>
        </p:nvSpPr>
        <p:spPr bwMode="auto">
          <a:xfrm>
            <a:off x="1949638" y="4061511"/>
            <a:ext cx="87750" cy="889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Line 53"/>
          <p:cNvSpPr>
            <a:spLocks noChangeShapeType="1"/>
          </p:cNvSpPr>
          <p:nvPr/>
        </p:nvSpPr>
        <p:spPr bwMode="auto">
          <a:xfrm>
            <a:off x="1788240" y="2691498"/>
            <a:ext cx="72864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Line 54"/>
          <p:cNvSpPr>
            <a:spLocks noChangeShapeType="1"/>
          </p:cNvSpPr>
          <p:nvPr/>
        </p:nvSpPr>
        <p:spPr bwMode="auto">
          <a:xfrm>
            <a:off x="2516881" y="2705786"/>
            <a:ext cx="0" cy="3778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7" name="Rectangle 55"/>
          <p:cNvSpPr>
            <a:spLocks noChangeArrowheads="1"/>
          </p:cNvSpPr>
          <p:nvPr/>
        </p:nvSpPr>
        <p:spPr bwMode="auto">
          <a:xfrm>
            <a:off x="3523178" y="2078723"/>
            <a:ext cx="1441612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地址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</a:t>
            </a:r>
          </a:p>
        </p:txBody>
      </p:sp>
      <p:sp>
        <p:nvSpPr>
          <p:cNvPr id="58" name="Rectangle 56"/>
          <p:cNvSpPr>
            <a:spLocks noChangeArrowheads="1"/>
          </p:cNvSpPr>
          <p:nvPr/>
        </p:nvSpPr>
        <p:spPr bwMode="auto">
          <a:xfrm>
            <a:off x="5146339" y="2248610"/>
            <a:ext cx="1132533" cy="33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</a:t>
            </a:r>
            <a:r>
              <a:rPr kumimoji="0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(=1)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9" name="Rectangle 57"/>
          <p:cNvSpPr>
            <a:spLocks noChangeArrowheads="1"/>
          </p:cNvSpPr>
          <p:nvPr/>
        </p:nvSpPr>
        <p:spPr bwMode="auto">
          <a:xfrm>
            <a:off x="683527" y="2375586"/>
            <a:ext cx="1021664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读锁存器</a:t>
            </a:r>
          </a:p>
        </p:txBody>
      </p:sp>
      <p:sp>
        <p:nvSpPr>
          <p:cNvPr id="60" name="Rectangle 58"/>
          <p:cNvSpPr>
            <a:spLocks noChangeArrowheads="1"/>
          </p:cNvSpPr>
          <p:nvPr/>
        </p:nvSpPr>
        <p:spPr bwMode="auto">
          <a:xfrm>
            <a:off x="769710" y="5714098"/>
            <a:ext cx="816391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读引脚</a:t>
            </a: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672558" y="3628123"/>
            <a:ext cx="1074941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内部总线</a:t>
            </a: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672558" y="4634598"/>
            <a:ext cx="1115682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写锁存器</a:t>
            </a: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4448954" y="4998136"/>
            <a:ext cx="101069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10800" rIns="18000" bIns="108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MUX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Rectangle 18"/>
          <p:cNvSpPr>
            <a:spLocks noChangeArrowheads="1"/>
          </p:cNvSpPr>
          <p:nvPr/>
        </p:nvSpPr>
        <p:spPr bwMode="auto">
          <a:xfrm>
            <a:off x="6667783" y="4367898"/>
            <a:ext cx="86183" cy="290513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5" name="Rectangle 5"/>
          <p:cNvSpPr>
            <a:spLocks noChangeArrowheads="1"/>
          </p:cNvSpPr>
          <p:nvPr/>
        </p:nvSpPr>
        <p:spPr bwMode="auto">
          <a:xfrm>
            <a:off x="7267175" y="3889430"/>
            <a:ext cx="160301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P0.x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引脚</a:t>
            </a:r>
          </a:p>
        </p:txBody>
      </p:sp>
      <p:sp>
        <p:nvSpPr>
          <p:cNvPr id="66" name="Line 24"/>
          <p:cNvSpPr>
            <a:spLocks noChangeShapeType="1"/>
          </p:cNvSpPr>
          <p:nvPr/>
        </p:nvSpPr>
        <p:spPr bwMode="auto">
          <a:xfrm>
            <a:off x="7003115" y="4012298"/>
            <a:ext cx="1466683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7" name="Rectangle 39"/>
          <p:cNvSpPr>
            <a:spLocks noChangeArrowheads="1"/>
          </p:cNvSpPr>
          <p:nvPr/>
        </p:nvSpPr>
        <p:spPr bwMode="auto">
          <a:xfrm>
            <a:off x="6616073" y="2193023"/>
            <a:ext cx="846164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Vcc</a:t>
            </a:r>
          </a:p>
        </p:txBody>
      </p:sp>
      <p:sp>
        <p:nvSpPr>
          <p:cNvPr id="68" name="Rectangle 86"/>
          <p:cNvSpPr>
            <a:spLocks noChangeArrowheads="1"/>
          </p:cNvSpPr>
          <p:nvPr/>
        </p:nvSpPr>
        <p:spPr bwMode="auto">
          <a:xfrm>
            <a:off x="437513" y="2169211"/>
            <a:ext cx="7676583" cy="4067175"/>
          </a:xfrm>
          <a:prstGeom prst="rect">
            <a:avLst/>
          </a:prstGeom>
          <a:noFill/>
          <a:ln w="12700">
            <a:solidFill>
              <a:srgbClr val="009999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9" name="Rectangle 89"/>
          <p:cNvSpPr>
            <a:spLocks noChangeArrowheads="1"/>
          </p:cNvSpPr>
          <p:nvPr/>
        </p:nvSpPr>
        <p:spPr bwMode="auto">
          <a:xfrm>
            <a:off x="3611753" y="5815697"/>
            <a:ext cx="24224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P0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口的位结构图</a:t>
            </a:r>
          </a:p>
        </p:txBody>
      </p:sp>
      <p:sp>
        <p:nvSpPr>
          <p:cNvPr id="82" name="Line 29"/>
          <p:cNvSpPr>
            <a:spLocks noChangeShapeType="1"/>
          </p:cNvSpPr>
          <p:nvPr/>
        </p:nvSpPr>
        <p:spPr bwMode="auto">
          <a:xfrm>
            <a:off x="6846250" y="5150535"/>
            <a:ext cx="357188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665267" y="3137386"/>
            <a:ext cx="661261" cy="503236"/>
          </a:xfrm>
          <a:prstGeom prst="rect">
            <a:avLst/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＆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7067551" y="3119194"/>
            <a:ext cx="78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FET1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6190896" y="4751310"/>
            <a:ext cx="78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FET2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853246" y="2903220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缓冲器</a:t>
            </a:r>
            <a:endParaRPr lang="zh-CN" altLang="en-US" sz="1600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2803636" y="5672219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缓冲器</a:t>
            </a:r>
            <a:endParaRPr lang="zh-CN" altLang="en-US" sz="1600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32003" y="1473711"/>
            <a:ext cx="3877985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作地址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、作数据输入：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246845" y="61341"/>
            <a:ext cx="271603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indent="-612000">
              <a:lnSpc>
                <a:spcPct val="125000"/>
              </a:lnSpc>
            </a:pPr>
            <a:r>
              <a:rPr lang="en-US" altLang="zh-CN" sz="4000" b="1" kern="0" dirty="0" smtClean="0">
                <a:solidFill>
                  <a:srgbClr val="093B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2.5.1  P0</a:t>
            </a:r>
            <a:r>
              <a:rPr lang="zh-CN" altLang="en-US" sz="4000" b="1" kern="0" dirty="0" smtClean="0">
                <a:solidFill>
                  <a:srgbClr val="093B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4000" b="1" kern="0" dirty="0">
              <a:solidFill>
                <a:srgbClr val="093B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任意多边形 100"/>
          <p:cNvSpPr/>
          <p:nvPr/>
        </p:nvSpPr>
        <p:spPr>
          <a:xfrm>
            <a:off x="4290690" y="2510134"/>
            <a:ext cx="3023118" cy="2183363"/>
          </a:xfrm>
          <a:custGeom>
            <a:avLst/>
            <a:gdLst>
              <a:gd name="connsiteX0" fmla="*/ 9330 w 3023118"/>
              <a:gd name="connsiteY0" fmla="*/ 0 h 2183363"/>
              <a:gd name="connsiteX1" fmla="*/ 0 w 3023118"/>
              <a:gd name="connsiteY1" fmla="*/ 1166326 h 2183363"/>
              <a:gd name="connsiteX2" fmla="*/ 177281 w 3023118"/>
              <a:gd name="connsiteY2" fmla="*/ 1156996 h 2183363"/>
              <a:gd name="connsiteX3" fmla="*/ 167951 w 3023118"/>
              <a:gd name="connsiteY3" fmla="*/ 2183363 h 2183363"/>
              <a:gd name="connsiteX4" fmla="*/ 2071396 w 3023118"/>
              <a:gd name="connsiteY4" fmla="*/ 2155371 h 2183363"/>
              <a:gd name="connsiteX5" fmla="*/ 2080726 w 3023118"/>
              <a:gd name="connsiteY5" fmla="*/ 1399591 h 2183363"/>
              <a:gd name="connsiteX6" fmla="*/ 3023118 w 3023118"/>
              <a:gd name="connsiteY6" fmla="*/ 1390261 h 218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23118" h="2183363">
                <a:moveTo>
                  <a:pt x="9330" y="0"/>
                </a:moveTo>
                <a:lnTo>
                  <a:pt x="0" y="1166326"/>
                </a:lnTo>
                <a:lnTo>
                  <a:pt x="177281" y="1156996"/>
                </a:lnTo>
                <a:lnTo>
                  <a:pt x="167951" y="2183363"/>
                </a:lnTo>
                <a:lnTo>
                  <a:pt x="2071396" y="2155371"/>
                </a:lnTo>
                <a:lnTo>
                  <a:pt x="2080726" y="1399591"/>
                </a:lnTo>
                <a:lnTo>
                  <a:pt x="3023118" y="1390261"/>
                </a:lnTo>
              </a:path>
            </a:pathLst>
          </a:custGeom>
          <a:noFill/>
          <a:ln w="38100">
            <a:solidFill>
              <a:schemeClr val="accent6"/>
            </a:solidFill>
            <a:prstDash val="sysDash"/>
            <a:tailEnd type="stealth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任意多边形 101"/>
          <p:cNvSpPr/>
          <p:nvPr/>
        </p:nvSpPr>
        <p:spPr>
          <a:xfrm>
            <a:off x="1704906" y="4119594"/>
            <a:ext cx="5884753" cy="1792587"/>
          </a:xfrm>
          <a:custGeom>
            <a:avLst/>
            <a:gdLst>
              <a:gd name="connsiteX0" fmla="*/ 5884753 w 5884753"/>
              <a:gd name="connsiteY0" fmla="*/ 0 h 1792587"/>
              <a:gd name="connsiteX1" fmla="*/ 5884753 w 5884753"/>
              <a:gd name="connsiteY1" fmla="*/ 1792587 h 1792587"/>
              <a:gd name="connsiteX2" fmla="*/ 0 w 5884753"/>
              <a:gd name="connsiteY2" fmla="*/ 1774480 h 1792587"/>
              <a:gd name="connsiteX3" fmla="*/ 9054 w 5884753"/>
              <a:gd name="connsiteY3" fmla="*/ 63375 h 179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4753" h="1792587">
                <a:moveTo>
                  <a:pt x="5884753" y="0"/>
                </a:moveTo>
                <a:lnTo>
                  <a:pt x="5884753" y="1792587"/>
                </a:lnTo>
                <a:lnTo>
                  <a:pt x="0" y="1774480"/>
                </a:lnTo>
                <a:lnTo>
                  <a:pt x="9054" y="63375"/>
                </a:lnTo>
              </a:path>
            </a:pathLst>
          </a:custGeom>
          <a:noFill/>
          <a:ln w="38100">
            <a:solidFill>
              <a:schemeClr val="accent6"/>
            </a:solidFill>
            <a:prstDash val="sysDash"/>
            <a:tailEnd type="stealth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/>
          <p:cNvGrpSpPr/>
          <p:nvPr/>
        </p:nvGrpSpPr>
        <p:grpSpPr>
          <a:xfrm>
            <a:off x="3919460" y="155964"/>
            <a:ext cx="1323742" cy="646331"/>
            <a:chOff x="3919460" y="155964"/>
            <a:chExt cx="1323742" cy="646331"/>
          </a:xfrm>
        </p:grpSpPr>
        <p:sp>
          <p:nvSpPr>
            <p:cNvPr id="77" name="流程图: 终止 76"/>
            <p:cNvSpPr/>
            <p:nvPr/>
          </p:nvSpPr>
          <p:spPr>
            <a:xfrm>
              <a:off x="3919460" y="217206"/>
              <a:ext cx="1323742" cy="585089"/>
            </a:xfrm>
            <a:prstGeom prst="flowChartTerminator">
              <a:avLst/>
            </a:prstGeom>
            <a:solidFill>
              <a:srgbClr val="093B5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4025730" y="155964"/>
              <a:ext cx="11112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kern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  <a:cs typeface="Times New Roman" panose="02020603050405020304" pitchFamily="18" charset="0"/>
                </a:rPr>
                <a:t>特点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0" name="Rectangle 81"/>
          <p:cNvSpPr>
            <a:spLocks noChangeArrowheads="1"/>
          </p:cNvSpPr>
          <p:nvPr/>
        </p:nvSpPr>
        <p:spPr bwMode="auto">
          <a:xfrm>
            <a:off x="4416098" y="2595213"/>
            <a:ext cx="338554" cy="46166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1" name="Rectangle 81"/>
          <p:cNvSpPr>
            <a:spLocks noChangeArrowheads="1"/>
          </p:cNvSpPr>
          <p:nvPr/>
        </p:nvSpPr>
        <p:spPr bwMode="auto">
          <a:xfrm>
            <a:off x="6441388" y="2783837"/>
            <a:ext cx="338554" cy="46166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3" name="Rectangle 81"/>
          <p:cNvSpPr>
            <a:spLocks noChangeArrowheads="1"/>
          </p:cNvSpPr>
          <p:nvPr/>
        </p:nvSpPr>
        <p:spPr bwMode="auto">
          <a:xfrm>
            <a:off x="5576668" y="4009297"/>
            <a:ext cx="338554" cy="46166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809020" y="4693632"/>
            <a:ext cx="34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Rectangle 81"/>
          <p:cNvSpPr>
            <a:spLocks noChangeArrowheads="1"/>
          </p:cNvSpPr>
          <p:nvPr/>
        </p:nvSpPr>
        <p:spPr bwMode="auto">
          <a:xfrm>
            <a:off x="8184549" y="3480810"/>
            <a:ext cx="338554" cy="46166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32003" y="6377673"/>
            <a:ext cx="820600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00050" lvl="1" algn="just" fontAlgn="b">
              <a:spcAft>
                <a:spcPct val="0"/>
              </a:spcAft>
              <a:defRPr/>
            </a:pPr>
            <a:r>
              <a:rPr lang="zh-CN" altLang="en-US" sz="24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输出时，场效应管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FET1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FET2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形成“推拉式”控制</a:t>
            </a:r>
            <a:endParaRPr lang="zh-CN" altLang="en-US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431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3" grpId="0" animBg="1"/>
      <p:bldP spid="90" grpId="0"/>
      <p:bldP spid="9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0"/>
          <p:cNvSpPr>
            <a:spLocks noChangeArrowheads="1"/>
          </p:cNvSpPr>
          <p:nvPr/>
        </p:nvSpPr>
        <p:spPr bwMode="auto">
          <a:xfrm>
            <a:off x="349786" y="860427"/>
            <a:ext cx="669877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en-US" altLang="zh-CN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作地址</a:t>
            </a:r>
            <a:r>
              <a:rPr lang="en-US" altLang="zh-CN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数据口时为</a:t>
            </a:r>
            <a:r>
              <a:rPr lang="zh-CN" alt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真正双向口！</a:t>
            </a:r>
            <a:endParaRPr lang="zh-CN" altLang="en-US" sz="2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490243" y="3780523"/>
            <a:ext cx="1089044" cy="1089025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      Q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锁存器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    /Q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524169" y="4186923"/>
            <a:ext cx="832061" cy="725488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 rot="16200000">
            <a:off x="2168644" y="2928987"/>
            <a:ext cx="784225" cy="629922"/>
          </a:xfrm>
          <a:prstGeom prst="triangle">
            <a:avLst>
              <a:gd name="adj" fmla="val 50000"/>
            </a:avLst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 rot="16200000">
            <a:off x="2102831" y="5272148"/>
            <a:ext cx="784225" cy="631489"/>
          </a:xfrm>
          <a:prstGeom prst="triangle">
            <a:avLst>
              <a:gd name="adj" fmla="val 50000"/>
            </a:avLst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 rot="10792224">
            <a:off x="4610352" y="3555098"/>
            <a:ext cx="416814" cy="322263"/>
          </a:xfrm>
          <a:prstGeom prst="triangle">
            <a:avLst>
              <a:gd name="adj" fmla="val 50000"/>
            </a:avLst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4746679" y="3840848"/>
            <a:ext cx="144161" cy="14605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6658381" y="3286811"/>
            <a:ext cx="89317" cy="290513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6329318" y="3416986"/>
            <a:ext cx="3384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>
            <a:off x="6818212" y="3283636"/>
            <a:ext cx="0" cy="304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>
            <a:off x="7003115" y="2561323"/>
            <a:ext cx="0" cy="7842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H="1">
            <a:off x="6815078" y="3345548"/>
            <a:ext cx="18803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Line 16"/>
          <p:cNvSpPr>
            <a:spLocks noChangeShapeType="1"/>
          </p:cNvSpPr>
          <p:nvPr/>
        </p:nvSpPr>
        <p:spPr bwMode="auto">
          <a:xfrm>
            <a:off x="6833882" y="3537636"/>
            <a:ext cx="18803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7010570" y="3545573"/>
            <a:ext cx="0" cy="8794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Line 19"/>
          <p:cNvSpPr>
            <a:spLocks noChangeShapeType="1"/>
          </p:cNvSpPr>
          <p:nvPr/>
        </p:nvSpPr>
        <p:spPr bwMode="auto">
          <a:xfrm>
            <a:off x="5191698" y="4498073"/>
            <a:ext cx="149018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Line 20"/>
          <p:cNvSpPr>
            <a:spLocks noChangeShapeType="1"/>
          </p:cNvSpPr>
          <p:nvPr/>
        </p:nvSpPr>
        <p:spPr bwMode="auto">
          <a:xfrm>
            <a:off x="6833882" y="4364723"/>
            <a:ext cx="0" cy="304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Line 21"/>
          <p:cNvSpPr>
            <a:spLocks noChangeShapeType="1"/>
          </p:cNvSpPr>
          <p:nvPr/>
        </p:nvSpPr>
        <p:spPr bwMode="auto">
          <a:xfrm flipH="1">
            <a:off x="6827614" y="4426636"/>
            <a:ext cx="18803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830748" y="4620311"/>
            <a:ext cx="19273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Line 23"/>
          <p:cNvSpPr>
            <a:spLocks noChangeShapeType="1"/>
          </p:cNvSpPr>
          <p:nvPr/>
        </p:nvSpPr>
        <p:spPr bwMode="auto">
          <a:xfrm>
            <a:off x="7025052" y="4629836"/>
            <a:ext cx="0" cy="5222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Line 25"/>
          <p:cNvSpPr>
            <a:spLocks noChangeShapeType="1"/>
          </p:cNvSpPr>
          <p:nvPr/>
        </p:nvSpPr>
        <p:spPr bwMode="auto">
          <a:xfrm>
            <a:off x="3588688" y="4767948"/>
            <a:ext cx="123163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 flipV="1">
            <a:off x="4825027" y="4536173"/>
            <a:ext cx="0" cy="2301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>
            <a:off x="4820326" y="3988486"/>
            <a:ext cx="0" cy="381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Oval 28"/>
          <p:cNvSpPr>
            <a:spLocks noChangeArrowheads="1"/>
          </p:cNvSpPr>
          <p:nvPr/>
        </p:nvSpPr>
        <p:spPr bwMode="auto">
          <a:xfrm>
            <a:off x="5083577" y="4448861"/>
            <a:ext cx="114389" cy="115888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 rot="1200000" flipV="1">
            <a:off x="4790596" y="4475233"/>
            <a:ext cx="292290" cy="108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 flipV="1">
            <a:off x="4820326" y="2377173"/>
            <a:ext cx="0" cy="11763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5197966" y="2400986"/>
            <a:ext cx="0" cy="11525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4810924" y="3243948"/>
            <a:ext cx="86026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Line 33"/>
          <p:cNvSpPr>
            <a:spLocks noChangeShapeType="1"/>
          </p:cNvSpPr>
          <p:nvPr/>
        </p:nvSpPr>
        <p:spPr bwMode="auto">
          <a:xfrm>
            <a:off x="5183863" y="3548748"/>
            <a:ext cx="48732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Oval 34"/>
          <p:cNvSpPr>
            <a:spLocks noChangeArrowheads="1"/>
          </p:cNvSpPr>
          <p:nvPr/>
        </p:nvSpPr>
        <p:spPr bwMode="auto">
          <a:xfrm>
            <a:off x="4782719" y="3213786"/>
            <a:ext cx="86183" cy="889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Oval 35"/>
          <p:cNvSpPr>
            <a:spLocks noChangeArrowheads="1"/>
          </p:cNvSpPr>
          <p:nvPr/>
        </p:nvSpPr>
        <p:spPr bwMode="auto">
          <a:xfrm>
            <a:off x="5154091" y="3518586"/>
            <a:ext cx="89317" cy="889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Oval 37"/>
          <p:cNvSpPr>
            <a:spLocks noChangeArrowheads="1"/>
          </p:cNvSpPr>
          <p:nvPr/>
        </p:nvSpPr>
        <p:spPr bwMode="auto">
          <a:xfrm>
            <a:off x="6959239" y="2474011"/>
            <a:ext cx="89317" cy="889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Line 40"/>
          <p:cNvSpPr>
            <a:spLocks noChangeShapeType="1"/>
          </p:cNvSpPr>
          <p:nvPr/>
        </p:nvSpPr>
        <p:spPr bwMode="auto">
          <a:xfrm>
            <a:off x="7445000" y="4012298"/>
            <a:ext cx="0" cy="16256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Line 41"/>
          <p:cNvSpPr>
            <a:spLocks noChangeShapeType="1"/>
          </p:cNvSpPr>
          <p:nvPr/>
        </p:nvSpPr>
        <p:spPr bwMode="auto">
          <a:xfrm flipH="1">
            <a:off x="2803636" y="5637898"/>
            <a:ext cx="464136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Line 42"/>
          <p:cNvSpPr>
            <a:spLocks noChangeShapeType="1"/>
          </p:cNvSpPr>
          <p:nvPr/>
        </p:nvSpPr>
        <p:spPr bwMode="auto">
          <a:xfrm>
            <a:off x="1816446" y="5971273"/>
            <a:ext cx="65969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Line 43"/>
          <p:cNvSpPr>
            <a:spLocks noChangeShapeType="1"/>
          </p:cNvSpPr>
          <p:nvPr/>
        </p:nvSpPr>
        <p:spPr bwMode="auto">
          <a:xfrm flipV="1">
            <a:off x="2476140" y="5783948"/>
            <a:ext cx="0" cy="203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Line 44"/>
          <p:cNvSpPr>
            <a:spLocks noChangeShapeType="1"/>
          </p:cNvSpPr>
          <p:nvPr/>
        </p:nvSpPr>
        <p:spPr bwMode="auto">
          <a:xfrm>
            <a:off x="3593389" y="4056748"/>
            <a:ext cx="22721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Line 45"/>
          <p:cNvSpPr>
            <a:spLocks noChangeShapeType="1"/>
          </p:cNvSpPr>
          <p:nvPr/>
        </p:nvSpPr>
        <p:spPr bwMode="auto">
          <a:xfrm>
            <a:off x="2875717" y="3272523"/>
            <a:ext cx="9448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Line 46"/>
          <p:cNvSpPr>
            <a:spLocks noChangeShapeType="1"/>
          </p:cNvSpPr>
          <p:nvPr/>
        </p:nvSpPr>
        <p:spPr bwMode="auto">
          <a:xfrm>
            <a:off x="3820600" y="3272523"/>
            <a:ext cx="0" cy="7842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Line 47"/>
          <p:cNvSpPr>
            <a:spLocks noChangeShapeType="1"/>
          </p:cNvSpPr>
          <p:nvPr/>
        </p:nvSpPr>
        <p:spPr bwMode="auto">
          <a:xfrm flipH="1">
            <a:off x="1973143" y="3243948"/>
            <a:ext cx="31809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Line 48"/>
          <p:cNvSpPr>
            <a:spLocks noChangeShapeType="1"/>
          </p:cNvSpPr>
          <p:nvPr/>
        </p:nvSpPr>
        <p:spPr bwMode="auto">
          <a:xfrm>
            <a:off x="1982544" y="3258236"/>
            <a:ext cx="0" cy="2336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Line 49"/>
          <p:cNvSpPr>
            <a:spLocks noChangeShapeType="1"/>
          </p:cNvSpPr>
          <p:nvPr/>
        </p:nvSpPr>
        <p:spPr bwMode="auto">
          <a:xfrm>
            <a:off x="2001348" y="5595036"/>
            <a:ext cx="2146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Line 50"/>
          <p:cNvSpPr>
            <a:spLocks noChangeShapeType="1"/>
          </p:cNvSpPr>
          <p:nvPr/>
        </p:nvSpPr>
        <p:spPr bwMode="auto">
          <a:xfrm flipH="1">
            <a:off x="1614307" y="4099611"/>
            <a:ext cx="88847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Line 51"/>
          <p:cNvSpPr>
            <a:spLocks noChangeShapeType="1"/>
          </p:cNvSpPr>
          <p:nvPr/>
        </p:nvSpPr>
        <p:spPr bwMode="auto">
          <a:xfrm>
            <a:off x="1600204" y="4694923"/>
            <a:ext cx="89003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Oval 52"/>
          <p:cNvSpPr>
            <a:spLocks noChangeArrowheads="1"/>
          </p:cNvSpPr>
          <p:nvPr/>
        </p:nvSpPr>
        <p:spPr bwMode="auto">
          <a:xfrm>
            <a:off x="1949638" y="4061511"/>
            <a:ext cx="87750" cy="88900"/>
          </a:xfrm>
          <a:prstGeom prst="ellipse">
            <a:avLst/>
          </a:prstGeom>
          <a:solidFill>
            <a:srgbClr val="BBE0E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Line 53"/>
          <p:cNvSpPr>
            <a:spLocks noChangeShapeType="1"/>
          </p:cNvSpPr>
          <p:nvPr/>
        </p:nvSpPr>
        <p:spPr bwMode="auto">
          <a:xfrm>
            <a:off x="1788240" y="2691498"/>
            <a:ext cx="72864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Line 54"/>
          <p:cNvSpPr>
            <a:spLocks noChangeShapeType="1"/>
          </p:cNvSpPr>
          <p:nvPr/>
        </p:nvSpPr>
        <p:spPr bwMode="auto">
          <a:xfrm>
            <a:off x="2516881" y="2705786"/>
            <a:ext cx="0" cy="3778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7" name="Rectangle 55"/>
          <p:cNvSpPr>
            <a:spLocks noChangeArrowheads="1"/>
          </p:cNvSpPr>
          <p:nvPr/>
        </p:nvSpPr>
        <p:spPr bwMode="auto">
          <a:xfrm>
            <a:off x="3523178" y="2078723"/>
            <a:ext cx="1441612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地址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</a:t>
            </a:r>
          </a:p>
        </p:txBody>
      </p:sp>
      <p:sp>
        <p:nvSpPr>
          <p:cNvPr id="58" name="Rectangle 56"/>
          <p:cNvSpPr>
            <a:spLocks noChangeArrowheads="1"/>
          </p:cNvSpPr>
          <p:nvPr/>
        </p:nvSpPr>
        <p:spPr bwMode="auto">
          <a:xfrm>
            <a:off x="5146339" y="2248610"/>
            <a:ext cx="1132533" cy="33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</a:t>
            </a:r>
            <a:r>
              <a:rPr kumimoji="0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(=0)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9" name="Rectangle 57"/>
          <p:cNvSpPr>
            <a:spLocks noChangeArrowheads="1"/>
          </p:cNvSpPr>
          <p:nvPr/>
        </p:nvSpPr>
        <p:spPr bwMode="auto">
          <a:xfrm>
            <a:off x="683527" y="2375586"/>
            <a:ext cx="1021664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读锁存器</a:t>
            </a:r>
          </a:p>
        </p:txBody>
      </p:sp>
      <p:sp>
        <p:nvSpPr>
          <p:cNvPr id="60" name="Rectangle 58"/>
          <p:cNvSpPr>
            <a:spLocks noChangeArrowheads="1"/>
          </p:cNvSpPr>
          <p:nvPr/>
        </p:nvSpPr>
        <p:spPr bwMode="auto">
          <a:xfrm>
            <a:off x="769710" y="5714098"/>
            <a:ext cx="816391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读引脚</a:t>
            </a: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672558" y="3628123"/>
            <a:ext cx="1074941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内部总线</a:t>
            </a: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672558" y="4634598"/>
            <a:ext cx="1115682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写锁存器</a:t>
            </a: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4448954" y="4998136"/>
            <a:ext cx="101069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10800" rIns="18000" bIns="108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MUX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Rectangle 18"/>
          <p:cNvSpPr>
            <a:spLocks noChangeArrowheads="1"/>
          </p:cNvSpPr>
          <p:nvPr/>
        </p:nvSpPr>
        <p:spPr bwMode="auto">
          <a:xfrm>
            <a:off x="6667783" y="4367898"/>
            <a:ext cx="86183" cy="290513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5" name="Rectangle 5"/>
          <p:cNvSpPr>
            <a:spLocks noChangeArrowheads="1"/>
          </p:cNvSpPr>
          <p:nvPr/>
        </p:nvSpPr>
        <p:spPr bwMode="auto">
          <a:xfrm>
            <a:off x="7267175" y="3889430"/>
            <a:ext cx="160301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P0.x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引脚</a:t>
            </a:r>
          </a:p>
        </p:txBody>
      </p:sp>
      <p:sp>
        <p:nvSpPr>
          <p:cNvPr id="66" name="Line 24"/>
          <p:cNvSpPr>
            <a:spLocks noChangeShapeType="1"/>
          </p:cNvSpPr>
          <p:nvPr/>
        </p:nvSpPr>
        <p:spPr bwMode="auto">
          <a:xfrm>
            <a:off x="7003115" y="4012298"/>
            <a:ext cx="1466683" cy="9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7" name="Rectangle 39"/>
          <p:cNvSpPr>
            <a:spLocks noChangeArrowheads="1"/>
          </p:cNvSpPr>
          <p:nvPr/>
        </p:nvSpPr>
        <p:spPr bwMode="auto">
          <a:xfrm>
            <a:off x="6616073" y="2193023"/>
            <a:ext cx="846164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Vcc</a:t>
            </a:r>
          </a:p>
        </p:txBody>
      </p:sp>
      <p:sp>
        <p:nvSpPr>
          <p:cNvPr id="68" name="Rectangle 86"/>
          <p:cNvSpPr>
            <a:spLocks noChangeArrowheads="1"/>
          </p:cNvSpPr>
          <p:nvPr/>
        </p:nvSpPr>
        <p:spPr bwMode="auto">
          <a:xfrm>
            <a:off x="437513" y="2169211"/>
            <a:ext cx="7676583" cy="4067175"/>
          </a:xfrm>
          <a:prstGeom prst="rect">
            <a:avLst/>
          </a:prstGeom>
          <a:noFill/>
          <a:ln w="12700">
            <a:solidFill>
              <a:srgbClr val="009999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9" name="Rectangle 89"/>
          <p:cNvSpPr>
            <a:spLocks noChangeArrowheads="1"/>
          </p:cNvSpPr>
          <p:nvPr/>
        </p:nvSpPr>
        <p:spPr bwMode="auto">
          <a:xfrm>
            <a:off x="3611753" y="5815697"/>
            <a:ext cx="24224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P0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口的位结构图</a:t>
            </a:r>
          </a:p>
        </p:txBody>
      </p:sp>
      <p:sp>
        <p:nvSpPr>
          <p:cNvPr id="82" name="Line 29"/>
          <p:cNvSpPr>
            <a:spLocks noChangeShapeType="1"/>
          </p:cNvSpPr>
          <p:nvPr/>
        </p:nvSpPr>
        <p:spPr bwMode="auto">
          <a:xfrm>
            <a:off x="6846250" y="5150535"/>
            <a:ext cx="357188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665267" y="3137386"/>
            <a:ext cx="661261" cy="503236"/>
          </a:xfrm>
          <a:prstGeom prst="rect">
            <a:avLst/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＆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7067551" y="3119194"/>
            <a:ext cx="78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FET1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6190896" y="4751310"/>
            <a:ext cx="78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FET2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853246" y="2903220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缓冲器</a:t>
            </a:r>
            <a:endParaRPr lang="zh-CN" altLang="en-US" sz="1600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2803636" y="5672219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缓冲器</a:t>
            </a:r>
            <a:endParaRPr lang="zh-CN" altLang="en-US" sz="1600" kern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32003" y="1473711"/>
            <a:ext cx="3877985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作地址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输出、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作数据输入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246845" y="61341"/>
            <a:ext cx="271603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738" indent="-612000">
              <a:lnSpc>
                <a:spcPct val="125000"/>
              </a:lnSpc>
            </a:pPr>
            <a:r>
              <a:rPr lang="en-US" altLang="zh-CN" sz="4000" b="1" kern="0" dirty="0" smtClean="0">
                <a:solidFill>
                  <a:srgbClr val="093B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2.5.1  P0</a:t>
            </a:r>
            <a:r>
              <a:rPr lang="zh-CN" altLang="en-US" sz="4000" b="1" kern="0" dirty="0" smtClean="0">
                <a:solidFill>
                  <a:srgbClr val="093B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口</a:t>
            </a:r>
            <a:endParaRPr lang="zh-CN" altLang="en-US" sz="4000" b="1" kern="0" dirty="0">
              <a:solidFill>
                <a:srgbClr val="093B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任意多边形 100"/>
          <p:cNvSpPr/>
          <p:nvPr/>
        </p:nvSpPr>
        <p:spPr>
          <a:xfrm>
            <a:off x="4290690" y="2510134"/>
            <a:ext cx="3023118" cy="2183363"/>
          </a:xfrm>
          <a:custGeom>
            <a:avLst/>
            <a:gdLst>
              <a:gd name="connsiteX0" fmla="*/ 9330 w 3023118"/>
              <a:gd name="connsiteY0" fmla="*/ 0 h 2183363"/>
              <a:gd name="connsiteX1" fmla="*/ 0 w 3023118"/>
              <a:gd name="connsiteY1" fmla="*/ 1166326 h 2183363"/>
              <a:gd name="connsiteX2" fmla="*/ 177281 w 3023118"/>
              <a:gd name="connsiteY2" fmla="*/ 1156996 h 2183363"/>
              <a:gd name="connsiteX3" fmla="*/ 167951 w 3023118"/>
              <a:gd name="connsiteY3" fmla="*/ 2183363 h 2183363"/>
              <a:gd name="connsiteX4" fmla="*/ 2071396 w 3023118"/>
              <a:gd name="connsiteY4" fmla="*/ 2155371 h 2183363"/>
              <a:gd name="connsiteX5" fmla="*/ 2080726 w 3023118"/>
              <a:gd name="connsiteY5" fmla="*/ 1399591 h 2183363"/>
              <a:gd name="connsiteX6" fmla="*/ 3023118 w 3023118"/>
              <a:gd name="connsiteY6" fmla="*/ 1390261 h 218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23118" h="2183363">
                <a:moveTo>
                  <a:pt x="9330" y="0"/>
                </a:moveTo>
                <a:lnTo>
                  <a:pt x="0" y="1166326"/>
                </a:lnTo>
                <a:lnTo>
                  <a:pt x="177281" y="1156996"/>
                </a:lnTo>
                <a:lnTo>
                  <a:pt x="167951" y="2183363"/>
                </a:lnTo>
                <a:lnTo>
                  <a:pt x="2071396" y="2155371"/>
                </a:lnTo>
                <a:lnTo>
                  <a:pt x="2080726" y="1399591"/>
                </a:lnTo>
                <a:lnTo>
                  <a:pt x="3023118" y="1390261"/>
                </a:lnTo>
              </a:path>
            </a:pathLst>
          </a:custGeom>
          <a:noFill/>
          <a:ln w="38100">
            <a:solidFill>
              <a:schemeClr val="accent6"/>
            </a:solidFill>
            <a:prstDash val="sysDash"/>
            <a:tailEnd type="stealth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任意多边形 101"/>
          <p:cNvSpPr/>
          <p:nvPr/>
        </p:nvSpPr>
        <p:spPr>
          <a:xfrm>
            <a:off x="1704906" y="4119594"/>
            <a:ext cx="5884753" cy="1792587"/>
          </a:xfrm>
          <a:custGeom>
            <a:avLst/>
            <a:gdLst>
              <a:gd name="connsiteX0" fmla="*/ 5884753 w 5884753"/>
              <a:gd name="connsiteY0" fmla="*/ 0 h 1792587"/>
              <a:gd name="connsiteX1" fmla="*/ 5884753 w 5884753"/>
              <a:gd name="connsiteY1" fmla="*/ 1792587 h 1792587"/>
              <a:gd name="connsiteX2" fmla="*/ 0 w 5884753"/>
              <a:gd name="connsiteY2" fmla="*/ 1774480 h 1792587"/>
              <a:gd name="connsiteX3" fmla="*/ 9054 w 5884753"/>
              <a:gd name="connsiteY3" fmla="*/ 63375 h 179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4753" h="1792587">
                <a:moveTo>
                  <a:pt x="5884753" y="0"/>
                </a:moveTo>
                <a:lnTo>
                  <a:pt x="5884753" y="1792587"/>
                </a:lnTo>
                <a:lnTo>
                  <a:pt x="0" y="1774480"/>
                </a:lnTo>
                <a:lnTo>
                  <a:pt x="9054" y="63375"/>
                </a:lnTo>
              </a:path>
            </a:pathLst>
          </a:custGeom>
          <a:noFill/>
          <a:ln w="38100">
            <a:solidFill>
              <a:schemeClr val="accent6"/>
            </a:solidFill>
            <a:prstDash val="sysDash"/>
            <a:tailEnd type="stealth" w="lg" len="lg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725154" y="6351466"/>
            <a:ext cx="820600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00050" lvl="1" algn="just" fontAlgn="b">
              <a:spcAft>
                <a:spcPct val="0"/>
              </a:spcAft>
              <a:defRPr/>
            </a:pPr>
            <a:r>
              <a:rPr lang="zh-CN" altLang="en-US" sz="24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只能读</a:t>
            </a:r>
            <a:r>
              <a:rPr lang="zh-CN" altLang="en-US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引脚输入，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且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自动使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FET1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FET2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截止</a:t>
            </a:r>
            <a:endParaRPr lang="zh-CN" altLang="en-US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3919460" y="155964"/>
            <a:ext cx="1323742" cy="646331"/>
            <a:chOff x="3919460" y="155964"/>
            <a:chExt cx="1323742" cy="646331"/>
          </a:xfrm>
        </p:grpSpPr>
        <p:sp>
          <p:nvSpPr>
            <p:cNvPr id="77" name="流程图: 终止 76"/>
            <p:cNvSpPr/>
            <p:nvPr/>
          </p:nvSpPr>
          <p:spPr>
            <a:xfrm>
              <a:off x="3919460" y="217206"/>
              <a:ext cx="1323742" cy="585089"/>
            </a:xfrm>
            <a:prstGeom prst="flowChartTerminator">
              <a:avLst/>
            </a:prstGeom>
            <a:solidFill>
              <a:srgbClr val="093B5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4025730" y="155964"/>
              <a:ext cx="11112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kern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  <a:cs typeface="Times New Roman" panose="02020603050405020304" pitchFamily="18" charset="0"/>
                </a:rPr>
                <a:t>特点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0" name="Rectangle 81"/>
          <p:cNvSpPr>
            <a:spLocks noChangeArrowheads="1"/>
          </p:cNvSpPr>
          <p:nvPr/>
        </p:nvSpPr>
        <p:spPr bwMode="auto">
          <a:xfrm>
            <a:off x="7793153" y="4462664"/>
            <a:ext cx="577402" cy="46166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4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0/1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815006" y="4698199"/>
            <a:ext cx="34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6791250" y="3498331"/>
            <a:ext cx="34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Freeform 36"/>
          <p:cNvSpPr>
            <a:spLocks/>
          </p:cNvSpPr>
          <p:nvPr/>
        </p:nvSpPr>
        <p:spPr bwMode="auto">
          <a:xfrm>
            <a:off x="4947269" y="3604482"/>
            <a:ext cx="275787" cy="914400"/>
          </a:xfrm>
          <a:custGeom>
            <a:avLst/>
            <a:gdLst>
              <a:gd name="T0" fmla="*/ 186 w 175"/>
              <a:gd name="T1" fmla="*/ 0 h 576"/>
              <a:gd name="T2" fmla="*/ 195 w 175"/>
              <a:gd name="T3" fmla="*/ 201 h 576"/>
              <a:gd name="T4" fmla="*/ 122 w 175"/>
              <a:gd name="T5" fmla="*/ 402 h 576"/>
              <a:gd name="T6" fmla="*/ 0 w 175"/>
              <a:gd name="T7" fmla="*/ 576 h 576"/>
              <a:gd name="T8" fmla="*/ 0 60000 65536"/>
              <a:gd name="T9" fmla="*/ 0 60000 65536"/>
              <a:gd name="T10" fmla="*/ 0 60000 65536"/>
              <a:gd name="T11" fmla="*/ 0 60000 65536"/>
              <a:gd name="T12" fmla="*/ 0 w 175"/>
              <a:gd name="T13" fmla="*/ 0 h 576"/>
              <a:gd name="T14" fmla="*/ 175 w 175"/>
              <a:gd name="T15" fmla="*/ 576 h 5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5" h="576">
                <a:moveTo>
                  <a:pt x="155" y="0"/>
                </a:moveTo>
                <a:cubicBezTo>
                  <a:pt x="165" y="67"/>
                  <a:pt x="175" y="134"/>
                  <a:pt x="164" y="201"/>
                </a:cubicBezTo>
                <a:cubicBezTo>
                  <a:pt x="153" y="268"/>
                  <a:pt x="118" y="339"/>
                  <a:pt x="91" y="402"/>
                </a:cubicBezTo>
                <a:cubicBezTo>
                  <a:pt x="64" y="465"/>
                  <a:pt x="15" y="547"/>
                  <a:pt x="0" y="576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9" name="Rectangle 81"/>
          <p:cNvSpPr>
            <a:spLocks noChangeArrowheads="1"/>
          </p:cNvSpPr>
          <p:nvPr/>
        </p:nvSpPr>
        <p:spPr bwMode="auto">
          <a:xfrm>
            <a:off x="858154" y="4081606"/>
            <a:ext cx="577402" cy="46166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4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0/1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" name="Rectangle 73"/>
          <p:cNvSpPr>
            <a:spLocks noChangeArrowheads="1"/>
          </p:cNvSpPr>
          <p:nvPr/>
        </p:nvSpPr>
        <p:spPr bwMode="auto">
          <a:xfrm>
            <a:off x="-30842" y="3913086"/>
            <a:ext cx="838017" cy="83099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marR="0" lvl="0" indent="-60960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  <a:p>
            <a:pPr marL="609600" marR="0" lvl="0" indent="-60960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都能</a:t>
            </a:r>
            <a:r>
              <a:rPr lang="zh-CN" altLang="en-US" sz="16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顺</a:t>
            </a:r>
            <a:endParaRPr lang="en-US" altLang="zh-CN" sz="1600" b="1" kern="0" dirty="0" smtClean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09600" marR="0" lvl="0" indent="-60960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9999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sz="16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读入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87962" y="3692164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458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99" grpId="0" animBg="1"/>
      <p:bldP spid="104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654504" y="1520872"/>
            <a:ext cx="935037" cy="3744912"/>
          </a:xfrm>
          <a:prstGeom prst="rect">
            <a:avLst/>
          </a:prstGeom>
          <a:solidFill>
            <a:srgbClr val="CCE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800" b="1" i="0" u="none" strike="noStrike" kern="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A15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A14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: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: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A8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A7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O7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: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endParaRPr kumimoji="0" lang="en-US" altLang="zh-CN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   :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A0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O0</a:t>
            </a: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OE</a:t>
            </a:r>
          </a:p>
        </p:txBody>
      </p:sp>
      <p:sp>
        <p:nvSpPr>
          <p:cNvPr id="3" name="Line 4"/>
          <p:cNvSpPr>
            <a:spLocks noChangeShapeType="1"/>
          </p:cNvSpPr>
          <p:nvPr/>
        </p:nvSpPr>
        <p:spPr bwMode="auto">
          <a:xfrm>
            <a:off x="1909591" y="4329159"/>
            <a:ext cx="18716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1909591" y="3321097"/>
            <a:ext cx="18716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4573416" y="3321097"/>
            <a:ext cx="1081088" cy="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4573416" y="4329159"/>
            <a:ext cx="1081088" cy="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1909591" y="3006772"/>
            <a:ext cx="3744913" cy="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1909591" y="2322559"/>
            <a:ext cx="3744913" cy="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1909591" y="2501947"/>
            <a:ext cx="3744913" cy="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1909591" y="2682922"/>
            <a:ext cx="3744913" cy="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1909591" y="2851197"/>
            <a:ext cx="3744913" cy="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1909591" y="2143172"/>
            <a:ext cx="3744913" cy="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1909591" y="1962197"/>
            <a:ext cx="3744913" cy="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1909591" y="3463972"/>
            <a:ext cx="18716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1909591" y="3608434"/>
            <a:ext cx="18716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1909591" y="3752897"/>
            <a:ext cx="18716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1909591" y="3895772"/>
            <a:ext cx="18716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>
            <a:off x="1909591" y="4040234"/>
            <a:ext cx="18716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>
            <a:off x="1909591" y="4184697"/>
            <a:ext cx="18716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 flipV="1">
            <a:off x="4573416" y="3463972"/>
            <a:ext cx="1081088" cy="1587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 flipV="1">
            <a:off x="4573416" y="3608434"/>
            <a:ext cx="1081088" cy="1588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 flipV="1">
            <a:off x="4573416" y="3752897"/>
            <a:ext cx="1066800" cy="1587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 flipV="1">
            <a:off x="4573416" y="3895772"/>
            <a:ext cx="1081088" cy="1587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 flipV="1">
            <a:off x="4573416" y="4040234"/>
            <a:ext cx="1081088" cy="1588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 flipV="1">
            <a:off x="4573416" y="4184697"/>
            <a:ext cx="1081088" cy="1587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1909591" y="4618084"/>
            <a:ext cx="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>
            <a:off x="2341391" y="4329159"/>
            <a:ext cx="0" cy="158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8" name="Line 29"/>
          <p:cNvSpPr>
            <a:spLocks noChangeShapeType="1"/>
          </p:cNvSpPr>
          <p:nvPr/>
        </p:nvSpPr>
        <p:spPr bwMode="auto">
          <a:xfrm>
            <a:off x="2485854" y="4186284"/>
            <a:ext cx="0" cy="16557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9" name="Line 30"/>
          <p:cNvSpPr>
            <a:spLocks noChangeShapeType="1"/>
          </p:cNvSpPr>
          <p:nvPr/>
        </p:nvSpPr>
        <p:spPr bwMode="auto">
          <a:xfrm>
            <a:off x="2630316" y="4041822"/>
            <a:ext cx="0" cy="17287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0" name="Line 31"/>
          <p:cNvSpPr>
            <a:spLocks noChangeShapeType="1"/>
          </p:cNvSpPr>
          <p:nvPr/>
        </p:nvSpPr>
        <p:spPr bwMode="auto">
          <a:xfrm>
            <a:off x="2773191" y="3897359"/>
            <a:ext cx="0" cy="18002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1" name="Line 32"/>
          <p:cNvSpPr>
            <a:spLocks noChangeShapeType="1"/>
          </p:cNvSpPr>
          <p:nvPr/>
        </p:nvSpPr>
        <p:spPr bwMode="auto">
          <a:xfrm>
            <a:off x="2917654" y="3754484"/>
            <a:ext cx="0" cy="18716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2" name="Line 33"/>
          <p:cNvSpPr>
            <a:spLocks noChangeShapeType="1"/>
          </p:cNvSpPr>
          <p:nvPr/>
        </p:nvSpPr>
        <p:spPr bwMode="auto">
          <a:xfrm>
            <a:off x="3062116" y="3610022"/>
            <a:ext cx="0" cy="19446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3" name="Line 34"/>
          <p:cNvSpPr>
            <a:spLocks noChangeShapeType="1"/>
          </p:cNvSpPr>
          <p:nvPr/>
        </p:nvSpPr>
        <p:spPr bwMode="auto">
          <a:xfrm>
            <a:off x="3204991" y="3465559"/>
            <a:ext cx="0" cy="20161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4" name="Line 35"/>
          <p:cNvSpPr>
            <a:spLocks noChangeShapeType="1"/>
          </p:cNvSpPr>
          <p:nvPr/>
        </p:nvSpPr>
        <p:spPr bwMode="auto">
          <a:xfrm>
            <a:off x="3349454" y="3321097"/>
            <a:ext cx="0" cy="2089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5" name="Line 36"/>
          <p:cNvSpPr>
            <a:spLocks noChangeShapeType="1"/>
          </p:cNvSpPr>
          <p:nvPr/>
        </p:nvSpPr>
        <p:spPr bwMode="auto">
          <a:xfrm>
            <a:off x="3349454" y="5410247"/>
            <a:ext cx="35290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6" name="Line 37"/>
          <p:cNvSpPr>
            <a:spLocks noChangeShapeType="1"/>
          </p:cNvSpPr>
          <p:nvPr/>
        </p:nvSpPr>
        <p:spPr bwMode="auto">
          <a:xfrm>
            <a:off x="3204991" y="5481684"/>
            <a:ext cx="37449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7" name="Line 38"/>
          <p:cNvSpPr>
            <a:spLocks noChangeShapeType="1"/>
          </p:cNvSpPr>
          <p:nvPr/>
        </p:nvSpPr>
        <p:spPr bwMode="auto">
          <a:xfrm>
            <a:off x="3062116" y="5554709"/>
            <a:ext cx="39592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8" name="Line 39"/>
          <p:cNvSpPr>
            <a:spLocks noChangeShapeType="1"/>
          </p:cNvSpPr>
          <p:nvPr/>
        </p:nvSpPr>
        <p:spPr bwMode="auto">
          <a:xfrm>
            <a:off x="2917654" y="5626147"/>
            <a:ext cx="41767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9" name="Line 40"/>
          <p:cNvSpPr>
            <a:spLocks noChangeShapeType="1"/>
          </p:cNvSpPr>
          <p:nvPr/>
        </p:nvSpPr>
        <p:spPr bwMode="auto">
          <a:xfrm>
            <a:off x="2773191" y="5697584"/>
            <a:ext cx="43926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0" name="Line 41"/>
          <p:cNvSpPr>
            <a:spLocks noChangeShapeType="1"/>
          </p:cNvSpPr>
          <p:nvPr/>
        </p:nvSpPr>
        <p:spPr bwMode="auto">
          <a:xfrm>
            <a:off x="2630316" y="5770609"/>
            <a:ext cx="46085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1" name="Line 42"/>
          <p:cNvSpPr>
            <a:spLocks noChangeShapeType="1"/>
          </p:cNvSpPr>
          <p:nvPr/>
        </p:nvSpPr>
        <p:spPr bwMode="auto">
          <a:xfrm>
            <a:off x="2485854" y="5842047"/>
            <a:ext cx="48244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2" name="Line 43"/>
          <p:cNvSpPr>
            <a:spLocks noChangeShapeType="1"/>
          </p:cNvSpPr>
          <p:nvPr/>
        </p:nvSpPr>
        <p:spPr bwMode="auto">
          <a:xfrm>
            <a:off x="2341391" y="5913484"/>
            <a:ext cx="50403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3" name="Line 44"/>
          <p:cNvSpPr>
            <a:spLocks noChangeShapeType="1"/>
          </p:cNvSpPr>
          <p:nvPr/>
        </p:nvSpPr>
        <p:spPr bwMode="auto">
          <a:xfrm>
            <a:off x="6589541" y="3321097"/>
            <a:ext cx="288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4" name="Line 45"/>
          <p:cNvSpPr>
            <a:spLocks noChangeShapeType="1"/>
          </p:cNvSpPr>
          <p:nvPr/>
        </p:nvSpPr>
        <p:spPr bwMode="auto">
          <a:xfrm flipV="1">
            <a:off x="6878466" y="3321097"/>
            <a:ext cx="0" cy="2089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5" name="Line 46"/>
          <p:cNvSpPr>
            <a:spLocks noChangeShapeType="1"/>
          </p:cNvSpPr>
          <p:nvPr/>
        </p:nvSpPr>
        <p:spPr bwMode="auto">
          <a:xfrm flipV="1">
            <a:off x="6949904" y="3465559"/>
            <a:ext cx="0" cy="20161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6" name="Line 47"/>
          <p:cNvSpPr>
            <a:spLocks noChangeShapeType="1"/>
          </p:cNvSpPr>
          <p:nvPr/>
        </p:nvSpPr>
        <p:spPr bwMode="auto">
          <a:xfrm>
            <a:off x="7021341" y="3610022"/>
            <a:ext cx="0" cy="19446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7" name="Line 48"/>
          <p:cNvSpPr>
            <a:spLocks noChangeShapeType="1"/>
          </p:cNvSpPr>
          <p:nvPr/>
        </p:nvSpPr>
        <p:spPr bwMode="auto">
          <a:xfrm flipV="1">
            <a:off x="7094366" y="3754484"/>
            <a:ext cx="0" cy="18716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8" name="Line 49"/>
          <p:cNvSpPr>
            <a:spLocks noChangeShapeType="1"/>
          </p:cNvSpPr>
          <p:nvPr/>
        </p:nvSpPr>
        <p:spPr bwMode="auto">
          <a:xfrm flipV="1">
            <a:off x="7165804" y="3897359"/>
            <a:ext cx="0" cy="18002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9" name="Line 50"/>
          <p:cNvSpPr>
            <a:spLocks noChangeShapeType="1"/>
          </p:cNvSpPr>
          <p:nvPr/>
        </p:nvSpPr>
        <p:spPr bwMode="auto">
          <a:xfrm flipV="1">
            <a:off x="7238829" y="4041822"/>
            <a:ext cx="0" cy="17287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0" name="Line 51"/>
          <p:cNvSpPr>
            <a:spLocks noChangeShapeType="1"/>
          </p:cNvSpPr>
          <p:nvPr/>
        </p:nvSpPr>
        <p:spPr bwMode="auto">
          <a:xfrm flipV="1">
            <a:off x="7310266" y="4186284"/>
            <a:ext cx="0" cy="16557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1" name="Line 52"/>
          <p:cNvSpPr>
            <a:spLocks noChangeShapeType="1"/>
          </p:cNvSpPr>
          <p:nvPr/>
        </p:nvSpPr>
        <p:spPr bwMode="auto">
          <a:xfrm flipV="1">
            <a:off x="7381704" y="4329159"/>
            <a:ext cx="0" cy="158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2" name="Line 53"/>
          <p:cNvSpPr>
            <a:spLocks noChangeShapeType="1"/>
          </p:cNvSpPr>
          <p:nvPr/>
        </p:nvSpPr>
        <p:spPr bwMode="auto">
          <a:xfrm>
            <a:off x="6589541" y="4329159"/>
            <a:ext cx="7921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3" name="Line 54"/>
          <p:cNvSpPr>
            <a:spLocks noChangeShapeType="1"/>
          </p:cNvSpPr>
          <p:nvPr/>
        </p:nvSpPr>
        <p:spPr bwMode="auto">
          <a:xfrm>
            <a:off x="6589541" y="4186284"/>
            <a:ext cx="720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4" name="Line 55"/>
          <p:cNvSpPr>
            <a:spLocks noChangeShapeType="1"/>
          </p:cNvSpPr>
          <p:nvPr/>
        </p:nvSpPr>
        <p:spPr bwMode="auto">
          <a:xfrm>
            <a:off x="6589541" y="4041822"/>
            <a:ext cx="6492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" name="Line 56"/>
          <p:cNvSpPr>
            <a:spLocks noChangeShapeType="1"/>
          </p:cNvSpPr>
          <p:nvPr/>
        </p:nvSpPr>
        <p:spPr bwMode="auto">
          <a:xfrm>
            <a:off x="6589541" y="3897359"/>
            <a:ext cx="5762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" name="Line 57"/>
          <p:cNvSpPr>
            <a:spLocks noChangeShapeType="1"/>
          </p:cNvSpPr>
          <p:nvPr/>
        </p:nvSpPr>
        <p:spPr bwMode="auto">
          <a:xfrm>
            <a:off x="6589541" y="3754484"/>
            <a:ext cx="5048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" name="Line 58"/>
          <p:cNvSpPr>
            <a:spLocks noChangeShapeType="1"/>
          </p:cNvSpPr>
          <p:nvPr/>
        </p:nvSpPr>
        <p:spPr bwMode="auto">
          <a:xfrm>
            <a:off x="6589541" y="3610022"/>
            <a:ext cx="431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8" name="Line 59"/>
          <p:cNvSpPr>
            <a:spLocks noChangeShapeType="1"/>
          </p:cNvSpPr>
          <p:nvPr/>
        </p:nvSpPr>
        <p:spPr bwMode="auto">
          <a:xfrm>
            <a:off x="6589541" y="3465559"/>
            <a:ext cx="3603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9" name="Line 60"/>
          <p:cNvSpPr>
            <a:spLocks noChangeShapeType="1"/>
          </p:cNvSpPr>
          <p:nvPr/>
        </p:nvSpPr>
        <p:spPr bwMode="auto">
          <a:xfrm>
            <a:off x="1909591" y="5121322"/>
            <a:ext cx="3744913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0" name="Line 61"/>
          <p:cNvSpPr>
            <a:spLocks noChangeShapeType="1"/>
          </p:cNvSpPr>
          <p:nvPr/>
        </p:nvSpPr>
        <p:spPr bwMode="auto">
          <a:xfrm>
            <a:off x="1909591" y="1782809"/>
            <a:ext cx="3744913" cy="0"/>
          </a:xfrm>
          <a:prstGeom prst="line">
            <a:avLst/>
          </a:prstGeom>
          <a:noFill/>
          <a:ln w="19050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1" name="Oval 62"/>
          <p:cNvSpPr>
            <a:spLocks noChangeArrowheads="1"/>
          </p:cNvSpPr>
          <p:nvPr/>
        </p:nvSpPr>
        <p:spPr bwMode="auto">
          <a:xfrm>
            <a:off x="3312941" y="3284584"/>
            <a:ext cx="71438" cy="73025"/>
          </a:xfrm>
          <a:prstGeom prst="ellipse">
            <a:avLst/>
          </a:prstGeom>
          <a:solidFill>
            <a:srgbClr val="0066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Oval 63"/>
          <p:cNvSpPr>
            <a:spLocks noChangeArrowheads="1"/>
          </p:cNvSpPr>
          <p:nvPr/>
        </p:nvSpPr>
        <p:spPr bwMode="auto">
          <a:xfrm>
            <a:off x="3168479" y="3429047"/>
            <a:ext cx="71437" cy="73025"/>
          </a:xfrm>
          <a:prstGeom prst="ellipse">
            <a:avLst/>
          </a:prstGeom>
          <a:solidFill>
            <a:srgbClr val="0066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" name="Oval 64"/>
          <p:cNvSpPr>
            <a:spLocks noChangeArrowheads="1"/>
          </p:cNvSpPr>
          <p:nvPr/>
        </p:nvSpPr>
        <p:spPr bwMode="auto">
          <a:xfrm>
            <a:off x="3025604" y="3573509"/>
            <a:ext cx="71437" cy="73025"/>
          </a:xfrm>
          <a:prstGeom prst="ellipse">
            <a:avLst/>
          </a:prstGeom>
          <a:solidFill>
            <a:srgbClr val="0066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" name="Oval 65"/>
          <p:cNvSpPr>
            <a:spLocks noChangeArrowheads="1"/>
          </p:cNvSpPr>
          <p:nvPr/>
        </p:nvSpPr>
        <p:spPr bwMode="auto">
          <a:xfrm>
            <a:off x="2881141" y="3716384"/>
            <a:ext cx="71438" cy="73025"/>
          </a:xfrm>
          <a:prstGeom prst="ellipse">
            <a:avLst/>
          </a:prstGeom>
          <a:solidFill>
            <a:srgbClr val="0066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" name="Oval 66"/>
          <p:cNvSpPr>
            <a:spLocks noChangeArrowheads="1"/>
          </p:cNvSpPr>
          <p:nvPr/>
        </p:nvSpPr>
        <p:spPr bwMode="auto">
          <a:xfrm>
            <a:off x="2736679" y="3860847"/>
            <a:ext cx="71437" cy="73025"/>
          </a:xfrm>
          <a:prstGeom prst="ellipse">
            <a:avLst/>
          </a:prstGeom>
          <a:solidFill>
            <a:srgbClr val="0066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" name="Oval 67"/>
          <p:cNvSpPr>
            <a:spLocks noChangeArrowheads="1"/>
          </p:cNvSpPr>
          <p:nvPr/>
        </p:nvSpPr>
        <p:spPr bwMode="auto">
          <a:xfrm>
            <a:off x="2593804" y="4005309"/>
            <a:ext cx="71437" cy="73025"/>
          </a:xfrm>
          <a:prstGeom prst="ellipse">
            <a:avLst/>
          </a:prstGeom>
          <a:solidFill>
            <a:srgbClr val="0066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" name="Oval 68"/>
          <p:cNvSpPr>
            <a:spLocks noChangeArrowheads="1"/>
          </p:cNvSpPr>
          <p:nvPr/>
        </p:nvSpPr>
        <p:spPr bwMode="auto">
          <a:xfrm>
            <a:off x="2449341" y="4148184"/>
            <a:ext cx="71438" cy="73025"/>
          </a:xfrm>
          <a:prstGeom prst="ellipse">
            <a:avLst/>
          </a:prstGeom>
          <a:solidFill>
            <a:srgbClr val="0066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" name="Oval 69"/>
          <p:cNvSpPr>
            <a:spLocks noChangeArrowheads="1"/>
          </p:cNvSpPr>
          <p:nvPr/>
        </p:nvSpPr>
        <p:spPr bwMode="auto">
          <a:xfrm>
            <a:off x="2304879" y="4292647"/>
            <a:ext cx="71437" cy="73025"/>
          </a:xfrm>
          <a:prstGeom prst="ellipse">
            <a:avLst/>
          </a:prstGeom>
          <a:solidFill>
            <a:srgbClr val="0066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" name="Rectangle 70"/>
          <p:cNvSpPr>
            <a:spLocks noChangeArrowheads="1"/>
          </p:cNvSpPr>
          <p:nvPr/>
        </p:nvSpPr>
        <p:spPr bwMode="auto">
          <a:xfrm>
            <a:off x="5416379" y="974772"/>
            <a:ext cx="13970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10800" rIns="18000" bIns="108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64K ROM</a:t>
            </a:r>
          </a:p>
        </p:txBody>
      </p:sp>
      <p:sp>
        <p:nvSpPr>
          <p:cNvPr id="70" name="Rectangle 71"/>
          <p:cNvSpPr>
            <a:spLocks noChangeArrowheads="1"/>
          </p:cNvSpPr>
          <p:nvPr/>
        </p:nvSpPr>
        <p:spPr bwMode="auto">
          <a:xfrm>
            <a:off x="920579" y="1149397"/>
            <a:ext cx="1069975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AT89S51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1" name="Line 72"/>
          <p:cNvSpPr>
            <a:spLocks noChangeShapeType="1"/>
          </p:cNvSpPr>
          <p:nvPr/>
        </p:nvSpPr>
        <p:spPr bwMode="auto">
          <a:xfrm>
            <a:off x="1312691" y="5062584"/>
            <a:ext cx="498475" cy="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2" name="Line 73"/>
          <p:cNvSpPr>
            <a:spLocks noChangeShapeType="1"/>
          </p:cNvSpPr>
          <p:nvPr/>
        </p:nvSpPr>
        <p:spPr bwMode="auto">
          <a:xfrm flipV="1">
            <a:off x="5738641" y="4962572"/>
            <a:ext cx="2794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3" name="Oval 74"/>
          <p:cNvSpPr>
            <a:spLocks noChangeArrowheads="1"/>
          </p:cNvSpPr>
          <p:nvPr/>
        </p:nvSpPr>
        <p:spPr bwMode="auto">
          <a:xfrm>
            <a:off x="4916316" y="1600247"/>
            <a:ext cx="428625" cy="302895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" name="AutoShape 75"/>
          <p:cNvSpPr>
            <a:spLocks noChangeArrowheads="1"/>
          </p:cNvSpPr>
          <p:nvPr/>
        </p:nvSpPr>
        <p:spPr bwMode="auto">
          <a:xfrm>
            <a:off x="3016079" y="971597"/>
            <a:ext cx="1500187" cy="757237"/>
          </a:xfrm>
          <a:prstGeom prst="wedgeRoundRectCallout">
            <a:avLst>
              <a:gd name="adj1" fmla="val 90106"/>
              <a:gd name="adj2" fmla="val 65935"/>
              <a:gd name="adj3" fmla="val 16667"/>
            </a:avLst>
          </a:prstGeom>
          <a:noFill/>
          <a:ln w="19050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完整的地址信号</a:t>
            </a:r>
          </a:p>
        </p:txBody>
      </p:sp>
      <p:sp>
        <p:nvSpPr>
          <p:cNvPr id="75" name="Line 76"/>
          <p:cNvSpPr>
            <a:spLocks noChangeShapeType="1"/>
          </p:cNvSpPr>
          <p:nvPr/>
        </p:nvSpPr>
        <p:spPr bwMode="auto">
          <a:xfrm>
            <a:off x="714204" y="4922884"/>
            <a:ext cx="0" cy="285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6" name="Line 77"/>
          <p:cNvSpPr>
            <a:spLocks noChangeShapeType="1"/>
          </p:cNvSpPr>
          <p:nvPr/>
        </p:nvSpPr>
        <p:spPr bwMode="auto">
          <a:xfrm>
            <a:off x="714204" y="4922884"/>
            <a:ext cx="257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7" name="AutoShape 78"/>
          <p:cNvSpPr>
            <a:spLocks noChangeArrowheads="1"/>
          </p:cNvSpPr>
          <p:nvPr/>
        </p:nvSpPr>
        <p:spPr bwMode="auto">
          <a:xfrm>
            <a:off x="7353129" y="2214609"/>
            <a:ext cx="1547812" cy="1189038"/>
          </a:xfrm>
          <a:prstGeom prst="wedgeRoundRectCallout">
            <a:avLst>
              <a:gd name="adj1" fmla="val -93486"/>
              <a:gd name="adj2" fmla="val 33046"/>
              <a:gd name="adj3" fmla="val 1666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三态输出的数据口由</a:t>
            </a:r>
            <a:r>
              <a:rPr kumimoji="0" lang="en-US" altLang="zh-CN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/OE</a:t>
            </a:r>
            <a:r>
              <a:rPr kumimoji="0" lang="zh-CN" altLang="en-US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</a:p>
        </p:txBody>
      </p:sp>
      <p:sp>
        <p:nvSpPr>
          <p:cNvPr id="78" name="Line 79"/>
          <p:cNvSpPr>
            <a:spLocks noChangeShapeType="1"/>
          </p:cNvSpPr>
          <p:nvPr/>
        </p:nvSpPr>
        <p:spPr bwMode="auto">
          <a:xfrm>
            <a:off x="4652791" y="4735559"/>
            <a:ext cx="215900" cy="0"/>
          </a:xfrm>
          <a:prstGeom prst="line">
            <a:avLst/>
          </a:prstGeom>
          <a:noFill/>
          <a:ln w="9525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9" name="Line 80"/>
          <p:cNvSpPr>
            <a:spLocks noChangeShapeType="1"/>
          </p:cNvSpPr>
          <p:nvPr/>
        </p:nvSpPr>
        <p:spPr bwMode="auto">
          <a:xfrm>
            <a:off x="4868691" y="4735559"/>
            <a:ext cx="0" cy="252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80" name="Rectangle 81"/>
          <p:cNvSpPr>
            <a:spLocks noChangeArrowheads="1"/>
          </p:cNvSpPr>
          <p:nvPr/>
        </p:nvSpPr>
        <p:spPr bwMode="auto">
          <a:xfrm>
            <a:off x="4738516" y="4910184"/>
            <a:ext cx="257175" cy="88900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" name="Rectangle 82"/>
          <p:cNvSpPr>
            <a:spLocks noChangeArrowheads="1"/>
          </p:cNvSpPr>
          <p:nvPr/>
        </p:nvSpPr>
        <p:spPr bwMode="auto">
          <a:xfrm>
            <a:off x="3781254" y="3176634"/>
            <a:ext cx="908050" cy="1738313"/>
          </a:xfrm>
          <a:prstGeom prst="rect">
            <a:avLst/>
          </a:prstGeom>
          <a:solidFill>
            <a:srgbClr val="CCEC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18000" tIns="10800" rIns="18000" bIns="108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D7   Q7</a:t>
            </a: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74LS373</a:t>
            </a: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D0   Q0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G   /L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82" name="Rectangle 83"/>
          <p:cNvSpPr>
            <a:spLocks noChangeArrowheads="1"/>
          </p:cNvSpPr>
          <p:nvPr/>
        </p:nvSpPr>
        <p:spPr bwMode="auto">
          <a:xfrm>
            <a:off x="972966" y="1520872"/>
            <a:ext cx="963613" cy="4024312"/>
          </a:xfrm>
          <a:prstGeom prst="rect">
            <a:avLst/>
          </a:prstGeom>
          <a:solidFill>
            <a:srgbClr val="CCECFF"/>
          </a:solidFill>
          <a:ln w="317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P2.7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:  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:   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P2.0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P0.7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:   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:   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:   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P0.0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ALE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/EA      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/PSEN</a:t>
            </a: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Line 84"/>
          <p:cNvSpPr>
            <a:spLocks noChangeShapeType="1"/>
          </p:cNvSpPr>
          <p:nvPr/>
        </p:nvSpPr>
        <p:spPr bwMode="auto">
          <a:xfrm>
            <a:off x="1909591" y="4618084"/>
            <a:ext cx="1871663" cy="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4" name="Rectangle 85"/>
          <p:cNvSpPr>
            <a:spLocks noChangeArrowheads="1"/>
          </p:cNvSpPr>
          <p:nvPr/>
        </p:nvSpPr>
        <p:spPr bwMode="auto">
          <a:xfrm>
            <a:off x="599904" y="5140372"/>
            <a:ext cx="257175" cy="88900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61627" y="309066"/>
            <a:ext cx="5022529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r>
              <a:rPr lang="en-US" altLang="zh-CN" sz="28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数据口</a:t>
            </a:r>
            <a:r>
              <a:rPr lang="zh-CN" altLang="en-US" sz="2800" b="1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分时复用</a:t>
            </a:r>
            <a:r>
              <a:rPr lang="zh-CN" altLang="en-US" sz="28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的实现：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36492" y="6156926"/>
            <a:ext cx="7741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注意，如果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口已作为地址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数据复用口，就不能再作为通用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口使用。</a:t>
            </a:r>
          </a:p>
        </p:txBody>
      </p:sp>
    </p:spTree>
    <p:extLst>
      <p:ext uri="{BB962C8B-B14F-4D97-AF65-F5344CB8AC3E}">
        <p14:creationId xmlns:p14="http://schemas.microsoft.com/office/powerpoint/2010/main" val="2755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54967" y="1001248"/>
            <a:ext cx="8848301" cy="4403725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Tx/>
              <a:buNone/>
            </a:pPr>
            <a:r>
              <a:rPr lang="en-US" altLang="zh-CN" sz="2400" b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【P0</a:t>
            </a:r>
            <a:r>
              <a:rPr lang="zh-CN" altLang="en-US" sz="2400" b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2400" b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】: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4101" y="1542914"/>
            <a:ext cx="8749167" cy="2905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口为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功能口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和“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数据复用口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  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）当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口用作通用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口时，输出需外接上拉电阻，输入需先向锁存器写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，是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准双向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）当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口用作地址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数据复用口时，传输低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位地址和数据，是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真正双向口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</a:p>
          <a:p>
            <a:pPr fontAlgn="b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4261" y="4079640"/>
            <a:ext cx="2119491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0" indent="-609600" defTabSz="685800">
              <a:lnSpc>
                <a:spcPct val="90000"/>
              </a:lnSpc>
              <a:spcBef>
                <a:spcPts val="750"/>
              </a:spcBef>
            </a:pP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本节要点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】: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9850" y="4505219"/>
            <a:ext cx="79806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）重点掌握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口作双向口和准双向口的区别；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）掌握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功能口的实现过程；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）了解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口的内部结构及控制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机理。 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537" y="54630"/>
            <a:ext cx="3011268" cy="86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课堂小结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677346" y="5621687"/>
            <a:ext cx="1769538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返回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P0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口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86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6517</TotalTime>
  <Words>10280</Words>
  <Application>Microsoft Office PowerPoint</Application>
  <PresentationFormat>全屏显示(4:3)</PresentationFormat>
  <Paragraphs>2120</Paragraphs>
  <Slides>98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98</vt:i4>
      </vt:variant>
    </vt:vector>
  </HeadingPairs>
  <TitlesOfParts>
    <vt:vector size="116" baseType="lpstr">
      <vt:lpstr>Arial Unicode MS</vt:lpstr>
      <vt:lpstr>黑体</vt:lpstr>
      <vt:lpstr>华文楷体</vt:lpstr>
      <vt:lpstr>楷体</vt:lpstr>
      <vt:lpstr>楷体_GB2312</vt:lpstr>
      <vt:lpstr>隶书</vt:lpstr>
      <vt:lpstr>宋体</vt:lpstr>
      <vt:lpstr>微软雅黑</vt:lpstr>
      <vt:lpstr>Arial</vt:lpstr>
      <vt:lpstr>Arial Black</vt:lpstr>
      <vt:lpstr>Calibri</vt:lpstr>
      <vt:lpstr>Calibri Light</vt:lpstr>
      <vt:lpstr>Cambria Math</vt:lpstr>
      <vt:lpstr>Segoe UI</vt:lpstr>
      <vt:lpstr>Symbol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P1口是准双向单功能口，只作通用I/O口使用。      字节地址90H，位地址90H～97H。有内部上拉电阻，没有高阻抗输入状态。作为输出口时，不需要外接上拉电阻。读引脚输入时，必须先向锁存器写1，故为准双向口。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987</cp:revision>
  <dcterms:created xsi:type="dcterms:W3CDTF">2021-04-14T12:15:33Z</dcterms:created>
  <dcterms:modified xsi:type="dcterms:W3CDTF">2022-05-20T03:12:28Z</dcterms:modified>
</cp:coreProperties>
</file>